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646" r:id="rId2"/>
    <p:sldId id="438" r:id="rId3"/>
    <p:sldId id="667" r:id="rId4"/>
    <p:sldId id="668" r:id="rId5"/>
    <p:sldId id="671" r:id="rId6"/>
    <p:sldId id="672" r:id="rId7"/>
    <p:sldId id="647" r:id="rId8"/>
    <p:sldId id="648" r:id="rId9"/>
    <p:sldId id="650" r:id="rId10"/>
    <p:sldId id="651" r:id="rId11"/>
    <p:sldId id="652" r:id="rId12"/>
    <p:sldId id="653" r:id="rId13"/>
    <p:sldId id="654" r:id="rId14"/>
    <p:sldId id="655" r:id="rId15"/>
    <p:sldId id="656" r:id="rId16"/>
    <p:sldId id="657" r:id="rId17"/>
    <p:sldId id="658" r:id="rId18"/>
    <p:sldId id="659" r:id="rId19"/>
    <p:sldId id="660" r:id="rId20"/>
    <p:sldId id="661" r:id="rId21"/>
    <p:sldId id="662" r:id="rId22"/>
    <p:sldId id="663" r:id="rId23"/>
    <p:sldId id="664" r:id="rId24"/>
    <p:sldId id="665" r:id="rId25"/>
    <p:sldId id="666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99CC"/>
    <a:srgbClr val="CC0000"/>
    <a:srgbClr val="000099"/>
    <a:srgbClr val="FF0000"/>
    <a:srgbClr val="FFFF00"/>
    <a:srgbClr val="DDDDD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523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B556496D-356A-4534-A6FB-2318AC10D794}" type="datetimeFigureOut">
              <a:rPr lang="en-US" altLang="en-US"/>
              <a:pPr>
                <a:defRPr/>
              </a:pPr>
              <a:t>9/9/2024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DD334A7A-F906-448A-BCE9-75C232EB8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68A1A4-E370-4DE0-B86F-D69B77DD6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1FF6A692-3317-49D3-BB3D-3FC950030B40}" type="slidenum">
              <a:rPr lang="en-US" altLang="en-US" sz="1300">
                <a:latin typeface="Times New Roman" panose="02020603050405020304" pitchFamily="18" charset="0"/>
              </a:rPr>
              <a:pPr/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5916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54711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996262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04000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902725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4257653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49688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5433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60890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05426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5229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15640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13060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28090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20947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315325" y="6477000"/>
            <a:ext cx="676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fld id="{56B59468-B0E4-49BA-93A4-F6DAEBF92135}" type="slidenum"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altLang="en-US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Chapter 8</a:t>
            </a:r>
            <a: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/>
            </a:r>
            <a:br>
              <a:rPr lang="en-US" altLang="en-US" sz="48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 sz="4400">
                <a:solidFill>
                  <a:srgbClr val="000099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Computer Networking: A Top Down Approach </a:t>
            </a:r>
            <a:br>
              <a:rPr lang="en-US" altLang="en-US" sz="28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6</a:t>
            </a:r>
            <a:r>
              <a:rPr lang="en-US" altLang="en-US" baseline="30000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th</a:t>
            </a: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edition 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Jim Kurose, Keith Ross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Addison-Wesley</a:t>
            </a:r>
            <a:b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altLang="en-US">
                <a:solidFill>
                  <a:srgbClr val="008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March 2012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69888" y="3268663"/>
            <a:ext cx="5378450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note on the use of these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re making these slides freely available to all (faculty, students, readers). They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73063" y="4267200"/>
            <a:ext cx="5378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SzPct val="75000"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If you use these slides (e.g., in a class) that you mention their source (after all, we</a:t>
            </a:r>
            <a:r>
              <a:rPr lang="ja-JP" altLang="en-US" sz="12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200">
                <a:latin typeface="Arial" panose="020B0604020202020204" pitchFamily="34" charset="0"/>
                <a:cs typeface="Arial" panose="020B0604020202020204" pitchFamily="34" charset="0"/>
              </a:rPr>
              <a:t>d like people to use our book!)</a:t>
            </a:r>
          </a:p>
          <a:p>
            <a:pPr>
              <a:spcBef>
                <a:spcPct val="0"/>
              </a:spcBef>
              <a:buSzPct val="75000"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>
              <a:spcBef>
                <a:spcPct val="0"/>
              </a:spcBef>
              <a:buClr>
                <a:schemeClr val="accent2"/>
              </a:buClr>
              <a:buSzTx/>
              <a:buFont typeface="Wingdings" panose="05000000000000000000" pitchFamily="2" charset="2"/>
              <a:buChar char="q"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Thanks and enjoy!  JFK/KWR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     All material copyright 1996-2012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     J.F Kurose and K.W. Ross, All Rights Reserved</a:t>
            </a:r>
          </a:p>
        </p:txBody>
      </p:sp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942013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" descr="6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104298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Toy: a simple handshake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4141788"/>
            <a:ext cx="7772400" cy="226853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MS: </a:t>
            </a:r>
            <a:r>
              <a:rPr lang="en-US" altLang="en-US" smtClean="0">
                <a:ea typeface="ＭＳ Ｐゴシック" panose="020B0600070205080204" pitchFamily="34" charset="-128"/>
              </a:rPr>
              <a:t>master secret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EMS: </a:t>
            </a:r>
            <a:r>
              <a:rPr lang="en-US" altLang="en-US" smtClean="0">
                <a:ea typeface="ＭＳ Ｐゴシック" panose="020B0600070205080204" pitchFamily="34" charset="-128"/>
              </a:rPr>
              <a:t>encrypted master secret</a:t>
            </a:r>
          </a:p>
        </p:txBody>
      </p:sp>
      <p:sp>
        <p:nvSpPr>
          <p:cNvPr id="87046" name="Line 4"/>
          <p:cNvSpPr>
            <a:spLocks noChangeShapeType="1"/>
          </p:cNvSpPr>
          <p:nvPr/>
        </p:nvSpPr>
        <p:spPr bwMode="auto">
          <a:xfrm>
            <a:off x="1808163" y="1898650"/>
            <a:ext cx="48418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Text Box 5"/>
          <p:cNvSpPr txBox="1">
            <a:spLocks noChangeArrowheads="1"/>
          </p:cNvSpPr>
          <p:nvPr/>
        </p:nvSpPr>
        <p:spPr bwMode="auto">
          <a:xfrm rot="191117">
            <a:off x="3711575" y="1611313"/>
            <a:ext cx="742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hello</a:t>
            </a:r>
          </a:p>
        </p:txBody>
      </p:sp>
      <p:pic>
        <p:nvPicPr>
          <p:cNvPr id="87048" name="Picture 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38918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9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2457450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50" name="Line 8"/>
          <p:cNvSpPr>
            <a:spLocks noChangeShapeType="1"/>
          </p:cNvSpPr>
          <p:nvPr/>
        </p:nvSpPr>
        <p:spPr bwMode="auto">
          <a:xfrm flipH="1">
            <a:off x="1808163" y="2587625"/>
            <a:ext cx="4841875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1" name="Text Box 9"/>
          <p:cNvSpPr txBox="1">
            <a:spLocks noChangeArrowheads="1"/>
          </p:cNvSpPr>
          <p:nvPr/>
        </p:nvSpPr>
        <p:spPr bwMode="auto">
          <a:xfrm rot="-301744">
            <a:off x="2859088" y="2387600"/>
            <a:ext cx="252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public key certificate</a:t>
            </a:r>
          </a:p>
        </p:txBody>
      </p:sp>
      <p:sp>
        <p:nvSpPr>
          <p:cNvPr id="87052" name="Line 10"/>
          <p:cNvSpPr>
            <a:spLocks noChangeShapeType="1"/>
          </p:cNvSpPr>
          <p:nvPr/>
        </p:nvSpPr>
        <p:spPr bwMode="auto">
          <a:xfrm>
            <a:off x="1808163" y="3508375"/>
            <a:ext cx="4841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3" name="Text Box 11"/>
          <p:cNvSpPr txBox="1">
            <a:spLocks noChangeArrowheads="1"/>
          </p:cNvSpPr>
          <p:nvPr/>
        </p:nvSpPr>
        <p:spPr bwMode="auto">
          <a:xfrm rot="219716">
            <a:off x="3813175" y="3290888"/>
            <a:ext cx="195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baseline="-25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0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(MS) = EMS</a:t>
            </a:r>
          </a:p>
        </p:txBody>
      </p:sp>
    </p:spTree>
    <p:extLst>
      <p:ext uri="{BB962C8B-B14F-4D97-AF65-F5344CB8AC3E}">
        <p14:creationId xmlns:p14="http://schemas.microsoft.com/office/powerpoint/2010/main" val="6090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10271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Toy: key derivation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535113"/>
            <a:ext cx="7772400" cy="4967287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</a:rPr>
              <a:t>considered bad to use same key for more than one cryptographic operation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use different keys for message authentication code (MAC) and encryption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four keys: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K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c</a:t>
            </a:r>
            <a:r>
              <a:rPr lang="en-US" altLang="en-US" smtClean="0">
                <a:ea typeface="ＭＳ Ｐゴシック" panose="020B0600070205080204" pitchFamily="34" charset="-128"/>
              </a:rPr>
              <a:t> = encryption key for data sent from client to server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M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c</a:t>
            </a:r>
            <a:r>
              <a:rPr lang="en-US" altLang="en-US" smtClean="0">
                <a:ea typeface="ＭＳ Ｐゴシック" panose="020B0600070205080204" pitchFamily="34" charset="-128"/>
              </a:rPr>
              <a:t> = MAC key for data sent from client to server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K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s</a:t>
            </a:r>
            <a:r>
              <a:rPr lang="en-US" altLang="en-US" smtClean="0">
                <a:ea typeface="ＭＳ Ｐゴシック" panose="020B0600070205080204" pitchFamily="34" charset="-128"/>
              </a:rPr>
              <a:t> = encryption key for data sent from server to client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M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s</a:t>
            </a:r>
            <a:r>
              <a:rPr lang="en-US" altLang="en-US" smtClean="0">
                <a:ea typeface="ＭＳ Ｐゴシック" panose="020B0600070205080204" pitchFamily="34" charset="-128"/>
              </a:rPr>
              <a:t> = MAC key for data sent from server to client</a:t>
            </a:r>
          </a:p>
          <a:p>
            <a:r>
              <a:rPr lang="en-US" altLang="en-US" sz="2400" smtClean="0">
                <a:ea typeface="ＭＳ Ｐゴシック" panose="020B0600070205080204" pitchFamily="34" charset="-128"/>
              </a:rPr>
              <a:t>keys derived from key derivation function (KDF)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takes master secret and (possibly) some additional random data and creates the keys</a:t>
            </a:r>
          </a:p>
        </p:txBody>
      </p:sp>
    </p:spTree>
    <p:extLst>
      <p:ext uri="{BB962C8B-B14F-4D97-AF65-F5344CB8AC3E}">
        <p14:creationId xmlns:p14="http://schemas.microsoft.com/office/powerpoint/2010/main" val="70108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804863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Toy: data records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39957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why not encrypt data in constant stream as we write it to TCP?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where would we put the MAC? If at end, no message integrity until all data processed.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e.g., with instant messaging, how can we do integrity check over all bytes sent before displaying?</a:t>
            </a:r>
          </a:p>
          <a:p>
            <a:pPr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instead, break stream in series of records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each record carries a MAC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receiver can act on each record as it arrives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issue: in record, receiver needs to distinguish MAC from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want to use variable-length records</a:t>
            </a:r>
          </a:p>
        </p:txBody>
      </p:sp>
      <p:sp>
        <p:nvSpPr>
          <p:cNvPr id="89094" name="Rectangle 4"/>
          <p:cNvSpPr>
            <a:spLocks noChangeArrowheads="1"/>
          </p:cNvSpPr>
          <p:nvPr/>
        </p:nvSpPr>
        <p:spPr bwMode="auto">
          <a:xfrm>
            <a:off x="1884363" y="5332413"/>
            <a:ext cx="927100" cy="5667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</a:p>
        </p:txBody>
      </p:sp>
      <p:sp>
        <p:nvSpPr>
          <p:cNvPr id="89095" name="Rectangle 5"/>
          <p:cNvSpPr>
            <a:spLocks noChangeArrowheads="1"/>
          </p:cNvSpPr>
          <p:nvPr/>
        </p:nvSpPr>
        <p:spPr bwMode="auto">
          <a:xfrm>
            <a:off x="2811463" y="5332413"/>
            <a:ext cx="3967162" cy="5667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9096" name="Rectangle 6"/>
          <p:cNvSpPr>
            <a:spLocks noChangeArrowheads="1"/>
          </p:cNvSpPr>
          <p:nvPr/>
        </p:nvSpPr>
        <p:spPr bwMode="auto">
          <a:xfrm>
            <a:off x="6778625" y="5332413"/>
            <a:ext cx="1030288" cy="566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</a:p>
        </p:txBody>
      </p:sp>
    </p:spTree>
    <p:extLst>
      <p:ext uri="{BB962C8B-B14F-4D97-AF65-F5344CB8AC3E}">
        <p14:creationId xmlns:p14="http://schemas.microsoft.com/office/powerpoint/2010/main" val="28907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Toy: sequence numbers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</a:rPr>
              <a:t>problem: </a:t>
            </a:r>
            <a:r>
              <a:rPr lang="en-US" dirty="0" smtClean="0">
                <a:ea typeface="+mn-ea"/>
              </a:rPr>
              <a:t>attacker can capture and replay record or re-order records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</a:rPr>
              <a:t>solution: </a:t>
            </a:r>
            <a:r>
              <a:rPr lang="en-US" dirty="0" smtClean="0">
                <a:ea typeface="+mn-ea"/>
              </a:rPr>
              <a:t>put sequence number into MAC:</a:t>
            </a:r>
          </a:p>
          <a:p>
            <a:pPr lvl="1">
              <a:defRPr/>
            </a:pPr>
            <a:r>
              <a:rPr lang="en-US" dirty="0" smtClean="0"/>
              <a:t>MAC = MAC(</a:t>
            </a:r>
            <a:r>
              <a:rPr lang="en-US" dirty="0" err="1" smtClean="0"/>
              <a:t>M</a:t>
            </a:r>
            <a:r>
              <a:rPr lang="en-US" baseline="-25000" dirty="0" err="1" smtClean="0"/>
              <a:t>x</a:t>
            </a:r>
            <a:r>
              <a:rPr lang="en-US" dirty="0" smtClean="0"/>
              <a:t>, sequence||data)</a:t>
            </a:r>
          </a:p>
          <a:p>
            <a:pPr lvl="1">
              <a:defRPr/>
            </a:pPr>
            <a:r>
              <a:rPr lang="en-US" dirty="0" smtClean="0"/>
              <a:t>note: no sequence number field</a:t>
            </a:r>
          </a:p>
          <a:p>
            <a:pPr>
              <a:defRPr/>
            </a:pPr>
            <a:endParaRPr lang="en-US" i="1" dirty="0">
              <a:solidFill>
                <a:srgbClr val="C00000"/>
              </a:solidFill>
              <a:ea typeface="+mn-ea"/>
            </a:endParaRP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</a:rPr>
              <a:t>problem: </a:t>
            </a:r>
            <a:r>
              <a:rPr lang="en-US" dirty="0" smtClean="0">
                <a:ea typeface="+mn-ea"/>
              </a:rPr>
              <a:t>attacker could replay all records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</a:rPr>
              <a:t>solution: </a:t>
            </a:r>
            <a:r>
              <a:rPr lang="en-US" dirty="0" smtClean="0">
                <a:ea typeface="+mn-ea"/>
              </a:rPr>
              <a:t>use nonce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32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Toy: control information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821113"/>
          </a:xfrm>
        </p:spPr>
        <p:txBody>
          <a:bodyPr/>
          <a:lstStyle/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problem: </a:t>
            </a:r>
            <a:r>
              <a:rPr lang="en-US" altLang="en-US" smtClean="0">
                <a:ea typeface="ＭＳ Ｐゴシック" panose="020B0600070205080204" pitchFamily="34" charset="-128"/>
              </a:rPr>
              <a:t>truncation attack: 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attacker forges TCP connection close segment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one or both sides thinks there is less data than there actually is. </a:t>
            </a:r>
          </a:p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solution: </a:t>
            </a:r>
            <a:r>
              <a:rPr lang="en-US" altLang="en-US" smtClean="0">
                <a:ea typeface="ＭＳ Ｐゴシック" panose="020B0600070205080204" pitchFamily="34" charset="-128"/>
              </a:rPr>
              <a:t>record types, with one type for closure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type 0 for data; type 1 for closure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MAC = MAC(M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x</a:t>
            </a:r>
            <a:r>
              <a:rPr lang="en-US" altLang="en-US" smtClean="0">
                <a:ea typeface="ＭＳ Ｐゴシック" panose="020B0600070205080204" pitchFamily="34" charset="-128"/>
              </a:rPr>
              <a:t>, sequence||type||data)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219710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42" name="Rectangle 7"/>
          <p:cNvSpPr>
            <a:spLocks noChangeArrowheads="1"/>
          </p:cNvSpPr>
          <p:nvPr/>
        </p:nvSpPr>
        <p:spPr bwMode="auto">
          <a:xfrm>
            <a:off x="306705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43" name="Rectangle 8"/>
          <p:cNvSpPr>
            <a:spLocks noChangeArrowheads="1"/>
          </p:cNvSpPr>
          <p:nvPr/>
        </p:nvSpPr>
        <p:spPr bwMode="auto">
          <a:xfrm>
            <a:off x="3937000" y="5592763"/>
            <a:ext cx="2584450" cy="5540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44" name="Rectangle 9"/>
          <p:cNvSpPr>
            <a:spLocks noChangeArrowheads="1"/>
          </p:cNvSpPr>
          <p:nvPr/>
        </p:nvSpPr>
        <p:spPr bwMode="auto">
          <a:xfrm>
            <a:off x="6521450" y="5592763"/>
            <a:ext cx="869950" cy="5540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45" name="Text Box 10"/>
          <p:cNvSpPr txBox="1">
            <a:spLocks noChangeArrowheads="1"/>
          </p:cNvSpPr>
          <p:nvPr/>
        </p:nvSpPr>
        <p:spPr bwMode="auto">
          <a:xfrm>
            <a:off x="2182813" y="5681663"/>
            <a:ext cx="884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</a:p>
        </p:txBody>
      </p:sp>
      <p:sp>
        <p:nvSpPr>
          <p:cNvPr id="91146" name="Text Box 12"/>
          <p:cNvSpPr txBox="1">
            <a:spLocks noChangeArrowheads="1"/>
          </p:cNvSpPr>
          <p:nvPr/>
        </p:nvSpPr>
        <p:spPr bwMode="auto">
          <a:xfrm>
            <a:off x="3186113" y="5681663"/>
            <a:ext cx="668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</a:p>
        </p:txBody>
      </p:sp>
      <p:sp>
        <p:nvSpPr>
          <p:cNvPr id="91147" name="Text Box 13"/>
          <p:cNvSpPr txBox="1">
            <a:spLocks noChangeArrowheads="1"/>
          </p:cNvSpPr>
          <p:nvPr/>
        </p:nvSpPr>
        <p:spPr bwMode="auto">
          <a:xfrm>
            <a:off x="4757738" y="56705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1148" name="Text Box 14"/>
          <p:cNvSpPr txBox="1">
            <a:spLocks noChangeArrowheads="1"/>
          </p:cNvSpPr>
          <p:nvPr/>
        </p:nvSpPr>
        <p:spPr bwMode="auto">
          <a:xfrm>
            <a:off x="6600825" y="5681663"/>
            <a:ext cx="75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</a:p>
        </p:txBody>
      </p:sp>
      <p:pic>
        <p:nvPicPr>
          <p:cNvPr id="91149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611813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86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77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Network Security</a:t>
            </a:r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 SSL: summary</a:t>
            </a:r>
          </a:p>
        </p:txBody>
      </p:sp>
      <p:grpSp>
        <p:nvGrpSpPr>
          <p:cNvPr id="92165" name="Group 3"/>
          <p:cNvGrpSpPr>
            <a:grpSpLocks/>
          </p:cNvGrpSpPr>
          <p:nvPr/>
        </p:nvGrpSpPr>
        <p:grpSpPr bwMode="auto">
          <a:xfrm>
            <a:off x="1828800" y="1474788"/>
            <a:ext cx="4343400" cy="4935537"/>
            <a:chOff x="912" y="971"/>
            <a:chExt cx="2736" cy="3109"/>
          </a:xfrm>
        </p:grpSpPr>
        <p:grpSp>
          <p:nvGrpSpPr>
            <p:cNvPr id="92171" name="Group 4"/>
            <p:cNvGrpSpPr>
              <a:grpSpLocks/>
            </p:cNvGrpSpPr>
            <p:nvPr/>
          </p:nvGrpSpPr>
          <p:grpSpPr bwMode="auto">
            <a:xfrm>
              <a:off x="912" y="1152"/>
              <a:ext cx="2736" cy="2928"/>
              <a:chOff x="912" y="864"/>
              <a:chExt cx="2736" cy="2928"/>
            </a:xfrm>
          </p:grpSpPr>
          <p:sp>
            <p:nvSpPr>
              <p:cNvPr id="92181" name="Line 5"/>
              <p:cNvSpPr>
                <a:spLocks noChangeShapeType="1"/>
              </p:cNvSpPr>
              <p:nvPr/>
            </p:nvSpPr>
            <p:spPr bwMode="auto">
              <a:xfrm>
                <a:off x="912" y="864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2" name="Line 6"/>
              <p:cNvSpPr>
                <a:spLocks noChangeShapeType="1"/>
              </p:cNvSpPr>
              <p:nvPr/>
            </p:nvSpPr>
            <p:spPr bwMode="auto">
              <a:xfrm flipH="1">
                <a:off x="912" y="1152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3" name="Line 7"/>
              <p:cNvSpPr>
                <a:spLocks noChangeShapeType="1"/>
              </p:cNvSpPr>
              <p:nvPr/>
            </p:nvSpPr>
            <p:spPr bwMode="auto">
              <a:xfrm>
                <a:off x="912" y="153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4" name="Line 8"/>
              <p:cNvSpPr>
                <a:spLocks noChangeShapeType="1"/>
              </p:cNvSpPr>
              <p:nvPr/>
            </p:nvSpPr>
            <p:spPr bwMode="auto">
              <a:xfrm>
                <a:off x="912" y="177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5" name="Line 9"/>
              <p:cNvSpPr>
                <a:spLocks noChangeShapeType="1"/>
              </p:cNvSpPr>
              <p:nvPr/>
            </p:nvSpPr>
            <p:spPr bwMode="auto">
              <a:xfrm>
                <a:off x="912" y="2064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6" name="Line 10"/>
              <p:cNvSpPr>
                <a:spLocks noChangeShapeType="1"/>
              </p:cNvSpPr>
              <p:nvPr/>
            </p:nvSpPr>
            <p:spPr bwMode="auto">
              <a:xfrm flipH="1">
                <a:off x="912" y="2352"/>
                <a:ext cx="27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7" name="Line 11"/>
              <p:cNvSpPr>
                <a:spLocks noChangeShapeType="1"/>
              </p:cNvSpPr>
              <p:nvPr/>
            </p:nvSpPr>
            <p:spPr bwMode="auto">
              <a:xfrm>
                <a:off x="912" y="2880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8" name="Line 12"/>
              <p:cNvSpPr>
                <a:spLocks noChangeShapeType="1"/>
              </p:cNvSpPr>
              <p:nvPr/>
            </p:nvSpPr>
            <p:spPr bwMode="auto">
              <a:xfrm>
                <a:off x="912" y="3216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89" name="Line 13"/>
              <p:cNvSpPr>
                <a:spLocks noChangeShapeType="1"/>
              </p:cNvSpPr>
              <p:nvPr/>
            </p:nvSpPr>
            <p:spPr bwMode="auto">
              <a:xfrm flipH="1">
                <a:off x="912" y="3600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172" name="Text Box 14"/>
            <p:cNvSpPr txBox="1">
              <a:spLocks noChangeArrowheads="1"/>
            </p:cNvSpPr>
            <p:nvPr/>
          </p:nvSpPr>
          <p:spPr bwMode="auto">
            <a:xfrm rot="219254">
              <a:off x="2006" y="971"/>
              <a:ext cx="4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hello</a:t>
              </a:r>
            </a:p>
          </p:txBody>
        </p:sp>
        <p:sp>
          <p:nvSpPr>
            <p:cNvPr id="92173" name="Text Box 15"/>
            <p:cNvSpPr txBox="1">
              <a:spLocks noChangeArrowheads="1"/>
            </p:cNvSpPr>
            <p:nvPr/>
          </p:nvSpPr>
          <p:spPr bwMode="auto">
            <a:xfrm rot="-219716">
              <a:off x="1583" y="1292"/>
              <a:ext cx="1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certificate, nonce</a:t>
              </a:r>
            </a:p>
          </p:txBody>
        </p:sp>
        <p:sp>
          <p:nvSpPr>
            <p:cNvPr id="92174" name="Text Box 16"/>
            <p:cNvSpPr txBox="1">
              <a:spLocks noChangeArrowheads="1"/>
            </p:cNvSpPr>
            <p:nvPr/>
          </p:nvSpPr>
          <p:spPr bwMode="auto">
            <a:xfrm rot="191774">
              <a:off x="1859" y="1632"/>
              <a:ext cx="12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sz="2000" baseline="-2500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altLang="en-US" sz="2000" baseline="3000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(MS) = EMS</a:t>
              </a:r>
            </a:p>
          </p:txBody>
        </p:sp>
        <p:sp>
          <p:nvSpPr>
            <p:cNvPr id="92175" name="Text Box 17"/>
            <p:cNvSpPr txBox="1">
              <a:spLocks noChangeArrowheads="1"/>
            </p:cNvSpPr>
            <p:nvPr/>
          </p:nvSpPr>
          <p:spPr bwMode="auto">
            <a:xfrm rot="192313">
              <a:off x="1575" y="1910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type 0, seq 1, data</a:t>
              </a:r>
            </a:p>
          </p:txBody>
        </p:sp>
        <p:sp>
          <p:nvSpPr>
            <p:cNvPr id="92176" name="Text Box 18"/>
            <p:cNvSpPr txBox="1">
              <a:spLocks noChangeArrowheads="1"/>
            </p:cNvSpPr>
            <p:nvPr/>
          </p:nvSpPr>
          <p:spPr bwMode="auto">
            <a:xfrm rot="192313">
              <a:off x="1703" y="2159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type 0, seq 2, data</a:t>
              </a:r>
            </a:p>
          </p:txBody>
        </p:sp>
        <p:sp>
          <p:nvSpPr>
            <p:cNvPr id="92177" name="Text Box 19"/>
            <p:cNvSpPr txBox="1">
              <a:spLocks noChangeArrowheads="1"/>
            </p:cNvSpPr>
            <p:nvPr/>
          </p:nvSpPr>
          <p:spPr bwMode="auto">
            <a:xfrm rot="-385404">
              <a:off x="1609" y="2515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type 0, seq 1, data</a:t>
              </a:r>
            </a:p>
          </p:txBody>
        </p:sp>
        <p:sp>
          <p:nvSpPr>
            <p:cNvPr id="92178" name="Text Box 20"/>
            <p:cNvSpPr txBox="1">
              <a:spLocks noChangeArrowheads="1"/>
            </p:cNvSpPr>
            <p:nvPr/>
          </p:nvSpPr>
          <p:spPr bwMode="auto">
            <a:xfrm rot="192313">
              <a:off x="1891" y="3042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type 0, seq 3, data</a:t>
              </a:r>
            </a:p>
          </p:txBody>
        </p:sp>
        <p:sp>
          <p:nvSpPr>
            <p:cNvPr id="92179" name="Text Box 21"/>
            <p:cNvSpPr txBox="1">
              <a:spLocks noChangeArrowheads="1"/>
            </p:cNvSpPr>
            <p:nvPr/>
          </p:nvSpPr>
          <p:spPr bwMode="auto">
            <a:xfrm rot="192313">
              <a:off x="1859" y="3379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type 1, seq 4, close</a:t>
              </a:r>
            </a:p>
          </p:txBody>
        </p:sp>
        <p:sp>
          <p:nvSpPr>
            <p:cNvPr id="92180" name="Text Box 22"/>
            <p:cNvSpPr txBox="1">
              <a:spLocks noChangeArrowheads="1"/>
            </p:cNvSpPr>
            <p:nvPr/>
          </p:nvSpPr>
          <p:spPr bwMode="auto">
            <a:xfrm rot="-274243">
              <a:off x="1712" y="3725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type 1, seq 2, close</a:t>
              </a:r>
            </a:p>
          </p:txBody>
        </p:sp>
      </p:grpSp>
      <p:sp>
        <p:nvSpPr>
          <p:cNvPr id="92166" name="AutoShape 23"/>
          <p:cNvSpPr>
            <a:spLocks/>
          </p:cNvSpPr>
          <p:nvPr/>
        </p:nvSpPr>
        <p:spPr bwMode="auto">
          <a:xfrm>
            <a:off x="1524000" y="2698750"/>
            <a:ext cx="152400" cy="3765550"/>
          </a:xfrm>
          <a:prstGeom prst="leftBrace">
            <a:avLst>
              <a:gd name="adj1" fmla="val 205903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67" name="Text Box 24"/>
          <p:cNvSpPr txBox="1">
            <a:spLocks noChangeArrowheads="1"/>
          </p:cNvSpPr>
          <p:nvPr/>
        </p:nvSpPr>
        <p:spPr bwMode="auto">
          <a:xfrm rot="-5400000">
            <a:off x="588169" y="4412457"/>
            <a:ext cx="1309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encrypted</a:t>
            </a:r>
          </a:p>
        </p:txBody>
      </p:sp>
      <p:pic>
        <p:nvPicPr>
          <p:cNvPr id="92168" name="Picture 25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314575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9" name="Picture 26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2417763"/>
            <a:ext cx="6429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0" name="Text Box 27"/>
          <p:cNvSpPr txBox="1">
            <a:spLocks noChangeArrowheads="1"/>
          </p:cNvSpPr>
          <p:nvPr/>
        </p:nvSpPr>
        <p:spPr bwMode="auto">
          <a:xfrm>
            <a:off x="7142163" y="3074988"/>
            <a:ext cx="1166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bob.com</a:t>
            </a:r>
          </a:p>
        </p:txBody>
      </p:sp>
    </p:spTree>
    <p:extLst>
      <p:ext uri="{BB962C8B-B14F-4D97-AF65-F5344CB8AC3E}">
        <p14:creationId xmlns:p14="http://schemas.microsoft.com/office/powerpoint/2010/main" val="31330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10318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 SSL isn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t complete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589838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how long are fields?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which encryption protocols?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want negotiation?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allow client and server to support different encryption algorithms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allow client and server to choose together specific algorithm before data transfer</a:t>
            </a:r>
          </a:p>
        </p:txBody>
      </p:sp>
    </p:spTree>
    <p:extLst>
      <p:ext uri="{BB962C8B-B14F-4D97-AF65-F5344CB8AC3E}">
        <p14:creationId xmlns:p14="http://schemas.microsoft.com/office/powerpoint/2010/main" val="57366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950913"/>
            <a:ext cx="36766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>
          <a:xfrm>
            <a:off x="306388" y="131763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SSL cipher suite</a:t>
            </a:r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08100"/>
            <a:ext cx="4556125" cy="46482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cipher suite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public-key algorithm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symmetric encryption algorithm</a:t>
            </a:r>
          </a:p>
          <a:p>
            <a:pPr lvl="1"/>
            <a:r>
              <a:rPr lang="en-US" altLang="en-US" sz="2000" smtClean="0">
                <a:ea typeface="ＭＳ Ｐゴシック" panose="020B0600070205080204" pitchFamily="34" charset="-128"/>
              </a:rPr>
              <a:t>MAC  algorithm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SSL supports several cipher suites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negotiation: client, server agree on cipher suite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client offers choice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server picks one</a:t>
            </a:r>
          </a:p>
        </p:txBody>
      </p:sp>
      <p:sp>
        <p:nvSpPr>
          <p:cNvPr id="94214" name="Rectangle 3"/>
          <p:cNvSpPr>
            <a:spLocks noChangeArrowheads="1"/>
          </p:cNvSpPr>
          <p:nvPr/>
        </p:nvSpPr>
        <p:spPr bwMode="auto">
          <a:xfrm>
            <a:off x="4879975" y="1462088"/>
            <a:ext cx="3952875" cy="39385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9063" indent="-119063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461963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SzPct val="75000"/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common SSL symmetric ciphers</a:t>
            </a:r>
          </a:p>
          <a:p>
            <a:pPr lvl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DES – Data Encryption Standard: block</a:t>
            </a:r>
          </a:p>
          <a:p>
            <a:pPr lvl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3DES – Triple strength: block</a:t>
            </a:r>
          </a:p>
          <a:p>
            <a:pPr lvl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RC2 – Rivest Cipher 2: block</a:t>
            </a:r>
          </a:p>
          <a:p>
            <a:pPr lvl="1"/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RC4 – Rivest Cipher 4: stream</a:t>
            </a:r>
          </a:p>
          <a:p>
            <a:pPr>
              <a:buSzPct val="75000"/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SSL Public key encryption</a:t>
            </a:r>
          </a:p>
          <a:p>
            <a:pPr lvl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RSA</a:t>
            </a:r>
          </a:p>
          <a:p>
            <a:pPr>
              <a:buSzPct val="75000"/>
            </a:pPr>
            <a:endParaRPr lang="en-US" altLang="en-US" sz="20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Real SSL: handshake (1)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Purpose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altLang="en-US" dirty="0" smtClean="0">
                <a:ea typeface="ＭＳ Ｐゴシック" panose="020B0600070205080204" pitchFamily="34" charset="-128"/>
              </a:rPr>
              <a:t>server authentication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altLang="en-US" dirty="0" smtClean="0">
                <a:ea typeface="ＭＳ Ｐゴシック" panose="020B0600070205080204" pitchFamily="34" charset="-128"/>
              </a:rPr>
              <a:t>negotiation: agree on crypto algorithms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altLang="en-US" dirty="0" smtClean="0">
                <a:ea typeface="ＭＳ Ｐゴシック" panose="020B0600070205080204" pitchFamily="34" charset="-128"/>
              </a:rPr>
              <a:t>establish keys</a:t>
            </a:r>
          </a:p>
          <a:p>
            <a:pPr marL="533400" indent="-533400">
              <a:buFont typeface="ZapfDingbats" pitchFamily="82" charset="2"/>
              <a:buAutoNum type="arabicPeriod"/>
            </a:pPr>
            <a:r>
              <a:rPr lang="en-US" altLang="en-US" dirty="0" smtClean="0">
                <a:ea typeface="ＭＳ Ｐゴシック" panose="020B0600070205080204" pitchFamily="34" charset="-128"/>
              </a:rPr>
              <a:t>client authentication (optional)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0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Real SSL: handshake (2)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7772400" cy="46482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altLang="en-US" sz="2600" smtClean="0">
                <a:ea typeface="ＭＳ Ｐゴシック" panose="020B0600070205080204" pitchFamily="34" charset="-128"/>
              </a:rPr>
              <a:t>client sends list of algorithms it supports, along with client nonce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altLang="en-US" sz="2600" smtClean="0">
                <a:ea typeface="ＭＳ Ｐゴシック" panose="020B0600070205080204" pitchFamily="34" charset="-128"/>
              </a:rPr>
              <a:t>server chooses algorithms from list; sends back: choice + certificate + server nonce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altLang="en-US" sz="2600" smtClean="0">
                <a:ea typeface="ＭＳ Ｐゴシック" panose="020B0600070205080204" pitchFamily="34" charset="-128"/>
              </a:rPr>
              <a:t>client verifies certificate, extracts server</a:t>
            </a:r>
            <a:r>
              <a:rPr lang="ja-JP" altLang="en-US" sz="26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600" smtClean="0">
                <a:ea typeface="ＭＳ Ｐゴシック" panose="020B0600070205080204" pitchFamily="34" charset="-128"/>
              </a:rPr>
              <a:t>s public key, generates pre_master_secret, encrypts with server</a:t>
            </a:r>
            <a:r>
              <a:rPr lang="ja-JP" altLang="en-US" sz="260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600" smtClean="0">
                <a:ea typeface="ＭＳ Ｐゴシック" panose="020B0600070205080204" pitchFamily="34" charset="-128"/>
              </a:rPr>
              <a:t>s public key, sends to server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altLang="en-US" sz="2600" smtClean="0">
                <a:ea typeface="ＭＳ Ｐゴシック" panose="020B0600070205080204" pitchFamily="34" charset="-128"/>
              </a:rPr>
              <a:t>client and server independently compute encryption and MAC keys from pre_master_secret and nonces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altLang="en-US" sz="2600" smtClean="0">
                <a:ea typeface="ＭＳ Ｐゴシック" panose="020B0600070205080204" pitchFamily="34" charset="-128"/>
              </a:rPr>
              <a:t>client sends a MAC of all the handshake messages</a:t>
            </a:r>
          </a:p>
          <a:p>
            <a:pPr marL="457200" indent="-457200">
              <a:buClr>
                <a:srgbClr val="C00000"/>
              </a:buClr>
              <a:buFont typeface="ZapfDingbats" pitchFamily="82" charset="2"/>
              <a:buAutoNum type="arabicPeriod"/>
            </a:pPr>
            <a:r>
              <a:rPr lang="en-US" altLang="en-US" sz="2600" smtClean="0">
                <a:ea typeface="ＭＳ Ｐゴシック" panose="020B0600070205080204" pitchFamily="34" charset="-128"/>
              </a:rPr>
              <a:t>server sends a MAC of all the handshake messages</a:t>
            </a:r>
          </a:p>
          <a:p>
            <a:pPr marL="457200" indent="-457200">
              <a:lnSpc>
                <a:spcPct val="80000"/>
              </a:lnSpc>
              <a:buClr>
                <a:srgbClr val="C00000"/>
              </a:buClr>
              <a:buFont typeface="ZapfDingbats" pitchFamily="82" charset="2"/>
              <a:buAutoNum type="arabicPeriod"/>
            </a:pPr>
            <a:endParaRPr lang="en-US" altLang="en-US" sz="2400" smtClean="0">
              <a:ea typeface="ＭＳ Ｐゴシック" panose="020B0600070205080204" pitchFamily="34" charset="-128"/>
            </a:endParaRPr>
          </a:p>
          <a:p>
            <a:pPr marL="457200" indent="-457200">
              <a:lnSpc>
                <a:spcPct val="80000"/>
              </a:lnSpc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71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is network security?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confidentiality</a:t>
            </a: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only sender, intended receiver should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understand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 message contents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sender encrypts message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receiver decrypts message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authentication: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sender, receiver want to confirm identity of each other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message integrity: 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sender, receiver want to ensure message not altered (in transit, or afterwards) without detection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access and availability</a:t>
            </a:r>
            <a:r>
              <a:rPr lang="en-US" altLang="en-US" sz="240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services must be accessible and available to users</a:t>
            </a:r>
          </a:p>
        </p:txBody>
      </p:sp>
      <p:pic>
        <p:nvPicPr>
          <p:cNvPr id="9221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41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9436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Real SSL: handshaking (3)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last 2 steps protect handshake from tampering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client typically offers range of algorithms, some strong, some weak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man-in-the middle could delete stronger algorithms from list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last 2 steps prevent this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last two messages are encrypted</a:t>
            </a:r>
          </a:p>
          <a:p>
            <a:pPr lvl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9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84838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Real SSL: handshaking (4)</a:t>
            </a: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why two random nonces? 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suppose Trudy sniffs all messages between Alice &amp; Bob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next day, Trudy sets up TCP connection with Bob, sends exact same sequence of records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Bob (Amazon) thinks Alice made two separate orders for the same thing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solution: Bob sends different random nonce for each connection. This causes encryption keys to be different on the two days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Trudy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messages will fail Bob</a:t>
            </a:r>
            <a:r>
              <a:rPr lang="ja-JP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s integrity check</a:t>
            </a:r>
          </a:p>
          <a:p>
            <a:pPr lvl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5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800100"/>
            <a:ext cx="48244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SSL record protocol</a:t>
            </a:r>
          </a:p>
        </p:txBody>
      </p:sp>
      <p:grpSp>
        <p:nvGrpSpPr>
          <p:cNvPr id="99333" name="Group 3"/>
          <p:cNvGrpSpPr>
            <a:grpSpLocks/>
          </p:cNvGrpSpPr>
          <p:nvPr/>
        </p:nvGrpSpPr>
        <p:grpSpPr bwMode="auto">
          <a:xfrm>
            <a:off x="685800" y="1219200"/>
            <a:ext cx="7315200" cy="3505200"/>
            <a:chOff x="432" y="1056"/>
            <a:chExt cx="4608" cy="2208"/>
          </a:xfrm>
        </p:grpSpPr>
        <p:sp>
          <p:nvSpPr>
            <p:cNvPr id="99337" name="Rectangle 4"/>
            <p:cNvSpPr>
              <a:spLocks noChangeArrowheads="1"/>
            </p:cNvSpPr>
            <p:nvPr/>
          </p:nvSpPr>
          <p:spPr bwMode="auto">
            <a:xfrm>
              <a:off x="1776" y="1056"/>
              <a:ext cx="2400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</a:p>
          </p:txBody>
        </p:sp>
        <p:sp>
          <p:nvSpPr>
            <p:cNvPr id="99338" name="Rectangle 5"/>
            <p:cNvSpPr>
              <a:spLocks noChangeArrowheads="1"/>
            </p:cNvSpPr>
            <p:nvPr/>
          </p:nvSpPr>
          <p:spPr bwMode="auto">
            <a:xfrm>
              <a:off x="9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data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fragment</a:t>
              </a:r>
            </a:p>
          </p:txBody>
        </p:sp>
        <p:sp>
          <p:nvSpPr>
            <p:cNvPr id="99339" name="Rectangle 6"/>
            <p:cNvSpPr>
              <a:spLocks noChangeArrowheads="1"/>
            </p:cNvSpPr>
            <p:nvPr/>
          </p:nvSpPr>
          <p:spPr bwMode="auto">
            <a:xfrm>
              <a:off x="33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data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fragment</a:t>
              </a:r>
            </a:p>
          </p:txBody>
        </p:sp>
        <p:sp>
          <p:nvSpPr>
            <p:cNvPr id="99340" name="Rectangle 7"/>
            <p:cNvSpPr>
              <a:spLocks noChangeArrowheads="1"/>
            </p:cNvSpPr>
            <p:nvPr/>
          </p:nvSpPr>
          <p:spPr bwMode="auto">
            <a:xfrm>
              <a:off x="21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MAC</a:t>
              </a:r>
            </a:p>
          </p:txBody>
        </p:sp>
        <p:sp>
          <p:nvSpPr>
            <p:cNvPr id="99341" name="Rectangle 8"/>
            <p:cNvSpPr>
              <a:spLocks noChangeArrowheads="1"/>
            </p:cNvSpPr>
            <p:nvPr/>
          </p:nvSpPr>
          <p:spPr bwMode="auto">
            <a:xfrm>
              <a:off x="45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MAC</a:t>
              </a:r>
            </a:p>
          </p:txBody>
        </p:sp>
        <p:sp>
          <p:nvSpPr>
            <p:cNvPr id="99342" name="Rectangle 9"/>
            <p:cNvSpPr>
              <a:spLocks noChangeArrowheads="1"/>
            </p:cNvSpPr>
            <p:nvPr/>
          </p:nvSpPr>
          <p:spPr bwMode="auto">
            <a:xfrm>
              <a:off x="9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encrypted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data and MAC</a:t>
              </a:r>
            </a:p>
          </p:txBody>
        </p:sp>
        <p:sp>
          <p:nvSpPr>
            <p:cNvPr id="99343" name="Rectangle 10"/>
            <p:cNvSpPr>
              <a:spLocks noChangeArrowheads="1"/>
            </p:cNvSpPr>
            <p:nvPr/>
          </p:nvSpPr>
          <p:spPr bwMode="auto">
            <a:xfrm>
              <a:off x="33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encrypted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data and MAC</a:t>
              </a:r>
            </a:p>
          </p:txBody>
        </p:sp>
        <p:sp>
          <p:nvSpPr>
            <p:cNvPr id="99344" name="Rectangle 11"/>
            <p:cNvSpPr>
              <a:spLocks noChangeArrowheads="1"/>
            </p:cNvSpPr>
            <p:nvPr/>
          </p:nvSpPr>
          <p:spPr bwMode="auto">
            <a:xfrm>
              <a:off x="28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record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header</a:t>
              </a:r>
            </a:p>
          </p:txBody>
        </p:sp>
        <p:sp>
          <p:nvSpPr>
            <p:cNvPr id="99345" name="Rectangle 12"/>
            <p:cNvSpPr>
              <a:spLocks noChangeArrowheads="1"/>
            </p:cNvSpPr>
            <p:nvPr/>
          </p:nvSpPr>
          <p:spPr bwMode="auto">
            <a:xfrm>
              <a:off x="4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record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header</a:t>
              </a:r>
            </a:p>
          </p:txBody>
        </p:sp>
        <p:sp>
          <p:nvSpPr>
            <p:cNvPr id="99346" name="Line 13"/>
            <p:cNvSpPr>
              <a:spLocks noChangeShapeType="1"/>
            </p:cNvSpPr>
            <p:nvPr/>
          </p:nvSpPr>
          <p:spPr bwMode="auto">
            <a:xfrm>
              <a:off x="9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7" name="Line 14"/>
            <p:cNvSpPr>
              <a:spLocks noChangeShapeType="1"/>
            </p:cNvSpPr>
            <p:nvPr/>
          </p:nvSpPr>
          <p:spPr bwMode="auto">
            <a:xfrm>
              <a:off x="26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8" name="Line 15"/>
            <p:cNvSpPr>
              <a:spLocks noChangeShapeType="1"/>
            </p:cNvSpPr>
            <p:nvPr/>
          </p:nvSpPr>
          <p:spPr bwMode="auto">
            <a:xfrm>
              <a:off x="33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49" name="Line 16"/>
            <p:cNvSpPr>
              <a:spLocks noChangeShapeType="1"/>
            </p:cNvSpPr>
            <p:nvPr/>
          </p:nvSpPr>
          <p:spPr bwMode="auto">
            <a:xfrm>
              <a:off x="50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0" name="Line 17"/>
            <p:cNvSpPr>
              <a:spLocks noChangeShapeType="1"/>
            </p:cNvSpPr>
            <p:nvPr/>
          </p:nvSpPr>
          <p:spPr bwMode="auto">
            <a:xfrm flipH="1">
              <a:off x="912" y="1488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1" name="Line 18"/>
            <p:cNvSpPr>
              <a:spLocks noChangeShapeType="1"/>
            </p:cNvSpPr>
            <p:nvPr/>
          </p:nvSpPr>
          <p:spPr bwMode="auto">
            <a:xfrm flipH="1">
              <a:off x="2160" y="1488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2" name="Line 19"/>
            <p:cNvSpPr>
              <a:spLocks noChangeShapeType="1"/>
            </p:cNvSpPr>
            <p:nvPr/>
          </p:nvSpPr>
          <p:spPr bwMode="auto">
            <a:xfrm>
              <a:off x="3120" y="148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53" name="Line 20"/>
            <p:cNvSpPr>
              <a:spLocks noChangeShapeType="1"/>
            </p:cNvSpPr>
            <p:nvPr/>
          </p:nvSpPr>
          <p:spPr bwMode="auto">
            <a:xfrm>
              <a:off x="4176" y="1488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34" name="Text Box 21"/>
          <p:cNvSpPr txBox="1">
            <a:spLocks noChangeArrowheads="1"/>
          </p:cNvSpPr>
          <p:nvPr/>
        </p:nvSpPr>
        <p:spPr bwMode="auto">
          <a:xfrm>
            <a:off x="825500" y="5029200"/>
            <a:ext cx="5691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rgbClr val="C00000"/>
                </a:solidFill>
              </a:rPr>
              <a:t>record header:  </a:t>
            </a:r>
            <a:r>
              <a:rPr lang="en-US" altLang="en-US" sz="2400"/>
              <a:t>content type; version; length </a:t>
            </a:r>
          </a:p>
        </p:txBody>
      </p:sp>
      <p:sp>
        <p:nvSpPr>
          <p:cNvPr id="99335" name="Text Box 22"/>
          <p:cNvSpPr txBox="1">
            <a:spLocks noChangeArrowheads="1"/>
          </p:cNvSpPr>
          <p:nvPr/>
        </p:nvSpPr>
        <p:spPr bwMode="auto">
          <a:xfrm>
            <a:off x="1836738" y="5524500"/>
            <a:ext cx="592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rgbClr val="C00000"/>
                </a:solidFill>
              </a:rPr>
              <a:t>MAC:  </a:t>
            </a:r>
            <a:r>
              <a:rPr lang="en-US" altLang="en-US" sz="2400"/>
              <a:t>includes sequence number, MAC key M</a:t>
            </a:r>
            <a:r>
              <a:rPr lang="en-US" altLang="en-US" sz="2400" baseline="-25000"/>
              <a:t>x</a:t>
            </a:r>
          </a:p>
        </p:txBody>
      </p:sp>
      <p:sp>
        <p:nvSpPr>
          <p:cNvPr id="99336" name="Text Box 23"/>
          <p:cNvSpPr txBox="1">
            <a:spLocks noChangeArrowheads="1"/>
          </p:cNvSpPr>
          <p:nvPr/>
        </p:nvSpPr>
        <p:spPr bwMode="auto">
          <a:xfrm>
            <a:off x="1374775" y="5951538"/>
            <a:ext cx="6577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rgbClr val="C00000"/>
                </a:solidFill>
              </a:rPr>
              <a:t>fragment:  </a:t>
            </a:r>
            <a:r>
              <a:rPr lang="en-US" altLang="en-US" sz="2400"/>
              <a:t>each SSL fragment 2</a:t>
            </a:r>
            <a:r>
              <a:rPr lang="en-US" altLang="en-US" sz="2400" baseline="30000"/>
              <a:t>14</a:t>
            </a:r>
            <a:r>
              <a:rPr lang="en-US" altLang="en-US" sz="2400"/>
              <a:t> bytes (~16 Kbytes)</a:t>
            </a:r>
          </a:p>
        </p:txBody>
      </p:sp>
    </p:spTree>
    <p:extLst>
      <p:ext uri="{BB962C8B-B14F-4D97-AF65-F5344CB8AC3E}">
        <p14:creationId xmlns:p14="http://schemas.microsoft.com/office/powerpoint/2010/main" val="23133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SSL record format</a:t>
            </a:r>
          </a:p>
        </p:txBody>
      </p:sp>
      <p:grpSp>
        <p:nvGrpSpPr>
          <p:cNvPr id="100356" name="Group 3"/>
          <p:cNvGrpSpPr>
            <a:grpSpLocks/>
          </p:cNvGrpSpPr>
          <p:nvPr/>
        </p:nvGrpSpPr>
        <p:grpSpPr bwMode="auto">
          <a:xfrm>
            <a:off x="1357313" y="1397000"/>
            <a:ext cx="6708775" cy="3744913"/>
            <a:chOff x="862" y="996"/>
            <a:chExt cx="4226" cy="2574"/>
          </a:xfrm>
        </p:grpSpPr>
        <p:grpSp>
          <p:nvGrpSpPr>
            <p:cNvPr id="100359" name="Group 4"/>
            <p:cNvGrpSpPr>
              <a:grpSpLocks/>
            </p:cNvGrpSpPr>
            <p:nvPr/>
          </p:nvGrpSpPr>
          <p:grpSpPr bwMode="auto">
            <a:xfrm>
              <a:off x="862" y="1246"/>
              <a:ext cx="4226" cy="2324"/>
              <a:chOff x="862" y="1139"/>
              <a:chExt cx="4226" cy="2324"/>
            </a:xfrm>
          </p:grpSpPr>
          <p:sp>
            <p:nvSpPr>
              <p:cNvPr id="100363" name="Rectangle 5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4224" cy="196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364" name="Rectangle 6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768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365" name="Rectangle 7"/>
              <p:cNvSpPr>
                <a:spLocks noChangeArrowheads="1"/>
              </p:cNvSpPr>
              <p:nvPr/>
            </p:nvSpPr>
            <p:spPr bwMode="auto">
              <a:xfrm>
                <a:off x="1632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366" name="Rectangle 8"/>
              <p:cNvSpPr>
                <a:spLocks noChangeArrowheads="1"/>
              </p:cNvSpPr>
              <p:nvPr/>
            </p:nvSpPr>
            <p:spPr bwMode="auto">
              <a:xfrm>
                <a:off x="3024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367" name="Rectangle 9"/>
              <p:cNvSpPr>
                <a:spLocks noChangeArrowheads="1"/>
              </p:cNvSpPr>
              <p:nvPr/>
            </p:nvSpPr>
            <p:spPr bwMode="auto">
              <a:xfrm>
                <a:off x="862" y="3004"/>
                <a:ext cx="4224" cy="45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368" name="Text Box 10"/>
              <p:cNvSpPr txBox="1">
                <a:spLocks noChangeArrowheads="1"/>
              </p:cNvSpPr>
              <p:nvPr/>
            </p:nvSpPr>
            <p:spPr bwMode="auto">
              <a:xfrm>
                <a:off x="958" y="1150"/>
                <a:ext cx="645" cy="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ts val="2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content</a:t>
                </a:r>
              </a:p>
              <a:p>
                <a:pPr algn="ctr">
                  <a:lnSpc>
                    <a:spcPts val="2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type</a:t>
                </a:r>
              </a:p>
            </p:txBody>
          </p:sp>
          <p:sp>
            <p:nvSpPr>
              <p:cNvPr id="100369" name="Text Box 11"/>
              <p:cNvSpPr txBox="1">
                <a:spLocks noChangeArrowheads="1"/>
              </p:cNvSpPr>
              <p:nvPr/>
            </p:nvSpPr>
            <p:spPr bwMode="auto">
              <a:xfrm>
                <a:off x="1814" y="1246"/>
                <a:ext cx="982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SSL version</a:t>
                </a:r>
              </a:p>
            </p:txBody>
          </p:sp>
          <p:sp>
            <p:nvSpPr>
              <p:cNvPr id="100370" name="Text Box 12"/>
              <p:cNvSpPr txBox="1">
                <a:spLocks noChangeArrowheads="1"/>
              </p:cNvSpPr>
              <p:nvPr/>
            </p:nvSpPr>
            <p:spPr bwMode="auto">
              <a:xfrm>
                <a:off x="3441" y="1226"/>
                <a:ext cx="55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length</a:t>
                </a:r>
              </a:p>
            </p:txBody>
          </p:sp>
          <p:sp>
            <p:nvSpPr>
              <p:cNvPr id="100371" name="Text Box 13"/>
              <p:cNvSpPr txBox="1">
                <a:spLocks noChangeArrowheads="1"/>
              </p:cNvSpPr>
              <p:nvPr/>
            </p:nvSpPr>
            <p:spPr bwMode="auto">
              <a:xfrm>
                <a:off x="2553" y="3084"/>
                <a:ext cx="476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MAC</a:t>
                </a:r>
              </a:p>
            </p:txBody>
          </p:sp>
          <p:sp>
            <p:nvSpPr>
              <p:cNvPr id="100372" name="Text Box 14"/>
              <p:cNvSpPr txBox="1">
                <a:spLocks noChangeArrowheads="1"/>
              </p:cNvSpPr>
              <p:nvPr/>
            </p:nvSpPr>
            <p:spPr bwMode="auto">
              <a:xfrm>
                <a:off x="2576" y="1983"/>
                <a:ext cx="430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00099"/>
                  </a:buClr>
                  <a:buSzPct val="70000"/>
                  <a:buFont typeface="Wingdings" panose="05000000000000000000" pitchFamily="2" charset="2"/>
                  <a:buChar char="v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0099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data</a:t>
                </a:r>
              </a:p>
            </p:txBody>
          </p:sp>
        </p:grpSp>
        <p:sp>
          <p:nvSpPr>
            <p:cNvPr id="100360" name="Text Box 15"/>
            <p:cNvSpPr txBox="1">
              <a:spLocks noChangeArrowheads="1"/>
            </p:cNvSpPr>
            <p:nvPr/>
          </p:nvSpPr>
          <p:spPr bwMode="auto">
            <a:xfrm>
              <a:off x="930" y="996"/>
              <a:ext cx="55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1 byte</a:t>
              </a:r>
            </a:p>
          </p:txBody>
        </p:sp>
        <p:sp>
          <p:nvSpPr>
            <p:cNvPr id="100361" name="Text Box 16"/>
            <p:cNvSpPr txBox="1">
              <a:spLocks noChangeArrowheads="1"/>
            </p:cNvSpPr>
            <p:nvPr/>
          </p:nvSpPr>
          <p:spPr bwMode="auto">
            <a:xfrm>
              <a:off x="201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2 bytes</a:t>
              </a:r>
            </a:p>
          </p:txBody>
        </p:sp>
        <p:sp>
          <p:nvSpPr>
            <p:cNvPr id="100362" name="Text Box 17"/>
            <p:cNvSpPr txBox="1">
              <a:spLocks noChangeArrowheads="1"/>
            </p:cNvSpPr>
            <p:nvPr/>
          </p:nvSpPr>
          <p:spPr bwMode="auto">
            <a:xfrm>
              <a:off x="335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3 bytes</a:t>
              </a:r>
            </a:p>
          </p:txBody>
        </p:sp>
      </p:grpSp>
      <p:sp>
        <p:nvSpPr>
          <p:cNvPr id="100357" name="Text Box 18"/>
          <p:cNvSpPr txBox="1">
            <a:spLocks noChangeArrowheads="1"/>
          </p:cNvSpPr>
          <p:nvPr/>
        </p:nvSpPr>
        <p:spPr bwMode="auto">
          <a:xfrm>
            <a:off x="1384300" y="5468938"/>
            <a:ext cx="6169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data and MAC encrypted (symmetric algorithm)</a:t>
            </a:r>
          </a:p>
        </p:txBody>
      </p:sp>
      <p:pic>
        <p:nvPicPr>
          <p:cNvPr id="100358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7985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5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grpSp>
        <p:nvGrpSpPr>
          <p:cNvPr id="101379" name="Group 2"/>
          <p:cNvGrpSpPr>
            <a:grpSpLocks/>
          </p:cNvGrpSpPr>
          <p:nvPr/>
        </p:nvGrpSpPr>
        <p:grpSpPr bwMode="auto">
          <a:xfrm>
            <a:off x="3502025" y="293688"/>
            <a:ext cx="3962400" cy="5954712"/>
            <a:chOff x="1152" y="233"/>
            <a:chExt cx="2496" cy="3751"/>
          </a:xfrm>
        </p:grpSpPr>
        <p:sp>
          <p:nvSpPr>
            <p:cNvPr id="101388" name="Line 3"/>
            <p:cNvSpPr>
              <a:spLocks noChangeShapeType="1"/>
            </p:cNvSpPr>
            <p:nvPr/>
          </p:nvSpPr>
          <p:spPr bwMode="auto">
            <a:xfrm>
              <a:off x="1152" y="384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89" name="Line 4"/>
            <p:cNvSpPr>
              <a:spLocks noChangeShapeType="1"/>
            </p:cNvSpPr>
            <p:nvPr/>
          </p:nvSpPr>
          <p:spPr bwMode="auto">
            <a:xfrm flipH="1">
              <a:off x="1152" y="67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0" name="Line 5"/>
            <p:cNvSpPr>
              <a:spLocks noChangeShapeType="1"/>
            </p:cNvSpPr>
            <p:nvPr/>
          </p:nvSpPr>
          <p:spPr bwMode="auto">
            <a:xfrm flipH="1">
              <a:off x="1152" y="91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1" name="Line 6"/>
            <p:cNvSpPr>
              <a:spLocks noChangeShapeType="1"/>
            </p:cNvSpPr>
            <p:nvPr/>
          </p:nvSpPr>
          <p:spPr bwMode="auto">
            <a:xfrm flipH="1">
              <a:off x="1152" y="115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2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3" name="Line 8"/>
            <p:cNvSpPr>
              <a:spLocks noChangeShapeType="1"/>
            </p:cNvSpPr>
            <p:nvPr/>
          </p:nvSpPr>
          <p:spPr bwMode="auto">
            <a:xfrm>
              <a:off x="1152" y="177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4" name="Line 9"/>
            <p:cNvSpPr>
              <a:spLocks noChangeShapeType="1"/>
            </p:cNvSpPr>
            <p:nvPr/>
          </p:nvSpPr>
          <p:spPr bwMode="auto">
            <a:xfrm>
              <a:off x="1152" y="206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5" name="Line 10"/>
            <p:cNvSpPr>
              <a:spLocks noChangeShapeType="1"/>
            </p:cNvSpPr>
            <p:nvPr/>
          </p:nvSpPr>
          <p:spPr bwMode="auto">
            <a:xfrm flipH="1">
              <a:off x="1152" y="2448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6" name="Line 11"/>
            <p:cNvSpPr>
              <a:spLocks noChangeShapeType="1"/>
            </p:cNvSpPr>
            <p:nvPr/>
          </p:nvSpPr>
          <p:spPr bwMode="auto">
            <a:xfrm flipH="1">
              <a:off x="1152" y="273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7" name="Line 12"/>
            <p:cNvSpPr>
              <a:spLocks noChangeShapeType="1"/>
            </p:cNvSpPr>
            <p:nvPr/>
          </p:nvSpPr>
          <p:spPr bwMode="auto">
            <a:xfrm>
              <a:off x="1152" y="312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8" name="Line 13"/>
            <p:cNvSpPr>
              <a:spLocks noChangeShapeType="1"/>
            </p:cNvSpPr>
            <p:nvPr/>
          </p:nvSpPr>
          <p:spPr bwMode="auto">
            <a:xfrm flipH="1">
              <a:off x="1152" y="3408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9" name="Line 14"/>
            <p:cNvSpPr>
              <a:spLocks noChangeShapeType="1"/>
            </p:cNvSpPr>
            <p:nvPr/>
          </p:nvSpPr>
          <p:spPr bwMode="auto">
            <a:xfrm>
              <a:off x="1152" y="384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00" name="Text Box 15"/>
            <p:cNvSpPr txBox="1">
              <a:spLocks noChangeArrowheads="1"/>
            </p:cNvSpPr>
            <p:nvPr/>
          </p:nvSpPr>
          <p:spPr bwMode="auto">
            <a:xfrm rot="194382">
              <a:off x="1574" y="233"/>
              <a:ext cx="1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ClientHello</a:t>
              </a:r>
            </a:p>
          </p:txBody>
        </p:sp>
        <p:sp>
          <p:nvSpPr>
            <p:cNvPr id="101401" name="Text Box 16"/>
            <p:cNvSpPr txBox="1">
              <a:spLocks noChangeArrowheads="1"/>
            </p:cNvSpPr>
            <p:nvPr/>
          </p:nvSpPr>
          <p:spPr bwMode="auto">
            <a:xfrm rot="-324987">
              <a:off x="1574" y="563"/>
              <a:ext cx="153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ServerHello</a:t>
              </a:r>
            </a:p>
          </p:txBody>
        </p:sp>
        <p:sp>
          <p:nvSpPr>
            <p:cNvPr id="101402" name="Text Box 17"/>
            <p:cNvSpPr txBox="1">
              <a:spLocks noChangeArrowheads="1"/>
            </p:cNvSpPr>
            <p:nvPr/>
          </p:nvSpPr>
          <p:spPr bwMode="auto">
            <a:xfrm rot="-324987">
              <a:off x="1647" y="805"/>
              <a:ext cx="14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Certificate</a:t>
              </a:r>
            </a:p>
          </p:txBody>
        </p:sp>
        <p:sp>
          <p:nvSpPr>
            <p:cNvPr id="101403" name="Text Box 18"/>
            <p:cNvSpPr txBox="1">
              <a:spLocks noChangeArrowheads="1"/>
            </p:cNvSpPr>
            <p:nvPr/>
          </p:nvSpPr>
          <p:spPr bwMode="auto">
            <a:xfrm rot="-324987">
              <a:off x="1574" y="1046"/>
              <a:ext cx="18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ServerHelloDone</a:t>
              </a:r>
            </a:p>
          </p:txBody>
        </p:sp>
        <p:sp>
          <p:nvSpPr>
            <p:cNvPr id="101404" name="Text Box 19"/>
            <p:cNvSpPr txBox="1">
              <a:spLocks noChangeArrowheads="1"/>
            </p:cNvSpPr>
            <p:nvPr/>
          </p:nvSpPr>
          <p:spPr bwMode="auto">
            <a:xfrm rot="226813">
              <a:off x="1606" y="1478"/>
              <a:ext cx="19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ClientKeyExchange</a:t>
              </a:r>
            </a:p>
          </p:txBody>
        </p:sp>
        <p:sp>
          <p:nvSpPr>
            <p:cNvPr id="101405" name="Text Box 20"/>
            <p:cNvSpPr txBox="1">
              <a:spLocks noChangeArrowheads="1"/>
            </p:cNvSpPr>
            <p:nvPr/>
          </p:nvSpPr>
          <p:spPr bwMode="auto">
            <a:xfrm rot="258961">
              <a:off x="1594" y="1655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ChangeCipherSpec</a:t>
              </a:r>
            </a:p>
          </p:txBody>
        </p:sp>
        <p:sp>
          <p:nvSpPr>
            <p:cNvPr id="101406" name="Text Box 21"/>
            <p:cNvSpPr txBox="1">
              <a:spLocks noChangeArrowheads="1"/>
            </p:cNvSpPr>
            <p:nvPr/>
          </p:nvSpPr>
          <p:spPr bwMode="auto">
            <a:xfrm rot="226813">
              <a:off x="1606" y="1968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Finished</a:t>
              </a:r>
            </a:p>
          </p:txBody>
        </p:sp>
        <p:sp>
          <p:nvSpPr>
            <p:cNvPr id="101407" name="Text Box 22"/>
            <p:cNvSpPr txBox="1">
              <a:spLocks noChangeArrowheads="1"/>
            </p:cNvSpPr>
            <p:nvPr/>
          </p:nvSpPr>
          <p:spPr bwMode="auto">
            <a:xfrm rot="-260887">
              <a:off x="1658" y="2341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ChangeCipherSpec</a:t>
              </a:r>
            </a:p>
          </p:txBody>
        </p:sp>
        <p:sp>
          <p:nvSpPr>
            <p:cNvPr id="101408" name="Text Box 23"/>
            <p:cNvSpPr txBox="1">
              <a:spLocks noChangeArrowheads="1"/>
            </p:cNvSpPr>
            <p:nvPr/>
          </p:nvSpPr>
          <p:spPr bwMode="auto">
            <a:xfrm rot="-387815">
              <a:off x="1670" y="2630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handshake: Finished</a:t>
              </a:r>
            </a:p>
          </p:txBody>
        </p:sp>
        <p:sp>
          <p:nvSpPr>
            <p:cNvPr id="101409" name="Text Box 24"/>
            <p:cNvSpPr txBox="1">
              <a:spLocks noChangeArrowheads="1"/>
            </p:cNvSpPr>
            <p:nvPr/>
          </p:nvSpPr>
          <p:spPr bwMode="auto">
            <a:xfrm rot="258755">
              <a:off x="1747" y="3013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application_data</a:t>
              </a:r>
            </a:p>
          </p:txBody>
        </p:sp>
        <p:sp>
          <p:nvSpPr>
            <p:cNvPr id="101410" name="Text Box 25"/>
            <p:cNvSpPr txBox="1">
              <a:spLocks noChangeArrowheads="1"/>
            </p:cNvSpPr>
            <p:nvPr/>
          </p:nvSpPr>
          <p:spPr bwMode="auto">
            <a:xfrm rot="-295858">
              <a:off x="1811" y="3301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application_data</a:t>
              </a:r>
            </a:p>
          </p:txBody>
        </p:sp>
        <p:sp>
          <p:nvSpPr>
            <p:cNvPr id="101411" name="Text Box 26"/>
            <p:cNvSpPr txBox="1">
              <a:spLocks noChangeArrowheads="1"/>
            </p:cNvSpPr>
            <p:nvPr/>
          </p:nvSpPr>
          <p:spPr bwMode="auto">
            <a:xfrm rot="194382">
              <a:off x="1827" y="3733"/>
              <a:ext cx="16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Alert: warning, close_notify</a:t>
              </a:r>
            </a:p>
          </p:txBody>
        </p:sp>
      </p:grpSp>
      <p:sp>
        <p:nvSpPr>
          <p:cNvPr id="101380" name="Rectangle 27"/>
          <p:cNvSpPr>
            <a:spLocks noGrp="1" noChangeArrowheads="1"/>
          </p:cNvSpPr>
          <p:nvPr>
            <p:ph type="title"/>
          </p:nvPr>
        </p:nvSpPr>
        <p:spPr>
          <a:xfrm>
            <a:off x="252413" y="366713"/>
            <a:ext cx="3170237" cy="11430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Real SSL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connection</a:t>
            </a:r>
          </a:p>
        </p:txBody>
      </p:sp>
      <p:sp>
        <p:nvSpPr>
          <p:cNvPr id="101381" name="Text Box 28"/>
          <p:cNvSpPr txBox="1">
            <a:spLocks noChangeArrowheads="1"/>
          </p:cNvSpPr>
          <p:nvPr/>
        </p:nvSpPr>
        <p:spPr bwMode="auto">
          <a:xfrm>
            <a:off x="1219200" y="6049963"/>
            <a:ext cx="191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C00000"/>
                </a:solidFill>
              </a:rPr>
              <a:t>TCP FIN follows</a:t>
            </a:r>
          </a:p>
        </p:txBody>
      </p:sp>
      <p:pic>
        <p:nvPicPr>
          <p:cNvPr id="101382" name="Picture 2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98913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3" name="Picture 30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41513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4" name="Line 32"/>
          <p:cNvSpPr>
            <a:spLocks noChangeShapeType="1"/>
          </p:cNvSpPr>
          <p:nvPr/>
        </p:nvSpPr>
        <p:spPr bwMode="auto">
          <a:xfrm flipV="1">
            <a:off x="2635250" y="2743200"/>
            <a:ext cx="1122363" cy="59213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5" name="Text Box 33"/>
          <p:cNvSpPr txBox="1">
            <a:spLocks noChangeArrowheads="1"/>
          </p:cNvSpPr>
          <p:nvPr/>
        </p:nvSpPr>
        <p:spPr bwMode="auto">
          <a:xfrm>
            <a:off x="1038225" y="2947988"/>
            <a:ext cx="1566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everything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henceforth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encrypted</a:t>
            </a:r>
          </a:p>
        </p:txBody>
      </p:sp>
      <p:sp>
        <p:nvSpPr>
          <p:cNvPr id="101386" name="Line 34"/>
          <p:cNvSpPr>
            <a:spLocks noChangeShapeType="1"/>
          </p:cNvSpPr>
          <p:nvPr/>
        </p:nvSpPr>
        <p:spPr bwMode="auto">
          <a:xfrm>
            <a:off x="2603500" y="3592513"/>
            <a:ext cx="1392238" cy="38576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1387" name="Picture 24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1500188"/>
            <a:ext cx="26257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2513"/>
            <a:ext cx="35194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Key derivation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3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client nonce, server nonce, and pre-master secret input into pseudo random-number generator.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produces master secret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master secret and new nonces input into another random-number generator: 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“</a:t>
            </a:r>
            <a:r>
              <a:rPr lang="en-US" altLang="ja-JP" sz="2400" smtClean="0">
                <a:ea typeface="ＭＳ Ｐゴシック" panose="020B0600070205080204" pitchFamily="34" charset="-128"/>
              </a:rPr>
              <a:t>key block</a:t>
            </a:r>
            <a:r>
              <a:rPr lang="ja-JP" altLang="en-US" sz="2400" smtClean="0">
                <a:ea typeface="ＭＳ Ｐゴシック" panose="020B0600070205080204" pitchFamily="34" charset="-128"/>
              </a:rPr>
              <a:t>”</a:t>
            </a:r>
            <a:endParaRPr lang="en-US" altLang="ja-JP" sz="2400" smtClean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because of resumption: TBD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key block sliced and diced: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client MAC key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server MAC key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client encryption key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server encryption key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client initialization vector (IV)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server initialization vector (IV)</a:t>
            </a:r>
          </a:p>
        </p:txBody>
      </p:sp>
    </p:spTree>
    <p:extLst>
      <p:ext uri="{BB962C8B-B14F-4D97-AF65-F5344CB8AC3E}">
        <p14:creationId xmlns:p14="http://schemas.microsoft.com/office/powerpoint/2010/main" val="37369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7"/>
          <p:cNvSpPr>
            <a:spLocks noGrp="1" noChangeArrowheads="1"/>
          </p:cNvSpPr>
          <p:nvPr>
            <p:ph type="ftr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43714" name="Rectangle 8"/>
          <p:cNvSpPr>
            <a:spLocks noGrp="1" noChangeArrowheads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13DBC125-B16E-4718-81CD-8049B219F8B2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/>
              <a:t>3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4371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altLang="en-US" sz="4000" smtClean="0"/>
              <a:t>Socket programming </a:t>
            </a:r>
            <a:endParaRPr lang="en-US" altLang="en-US" smtClean="0"/>
          </a:p>
        </p:txBody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</a:rPr>
              <a:t>goal:</a:t>
            </a:r>
            <a:r>
              <a:rPr lang="en-US" altLang="en-US" smtClean="0">
                <a:solidFill>
                  <a:srgbClr val="000000"/>
                </a:solidFill>
              </a:rPr>
              <a:t> learn how to build client/server applications that communicate using sockets</a:t>
            </a:r>
            <a:endParaRPr lang="en-US" altLang="en-US" i="1" smtClean="0">
              <a:solidFill>
                <a:srgbClr val="CC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00"/>
                </a:solidFill>
              </a:rPr>
              <a:t>socket:</a:t>
            </a:r>
            <a:r>
              <a:rPr lang="en-US" altLang="en-US" smtClean="0"/>
              <a:t> door between application process and end-end-transport protocol </a:t>
            </a:r>
          </a:p>
        </p:txBody>
      </p:sp>
      <p:grpSp>
        <p:nvGrpSpPr>
          <p:cNvPr id="243717" name="Group 60"/>
          <p:cNvGrpSpPr>
            <a:grpSpLocks/>
          </p:cNvGrpSpPr>
          <p:nvPr/>
        </p:nvGrpSpPr>
        <p:grpSpPr bwMode="auto">
          <a:xfrm>
            <a:off x="296863" y="3335338"/>
            <a:ext cx="8208962" cy="2536825"/>
            <a:chOff x="358775" y="3459163"/>
            <a:chExt cx="8208963" cy="2536825"/>
          </a:xfrm>
        </p:grpSpPr>
        <p:sp>
          <p:nvSpPr>
            <p:cNvPr id="243719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20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1" name="Text Box 51"/>
            <p:cNvSpPr txBox="1">
              <a:spLocks noChangeArrowheads="1"/>
            </p:cNvSpPr>
            <p:nvPr/>
          </p:nvSpPr>
          <p:spPr bwMode="auto">
            <a:xfrm>
              <a:off x="3778250" y="4897438"/>
              <a:ext cx="8747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</a:rPr>
                <a:t>Internet</a:t>
              </a:r>
            </a:p>
          </p:txBody>
        </p:sp>
        <p:sp>
          <p:nvSpPr>
            <p:cNvPr id="243722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3" name="Text Box 53"/>
            <p:cNvSpPr txBox="1">
              <a:spLocks noChangeArrowheads="1"/>
            </p:cNvSpPr>
            <p:nvPr/>
          </p:nvSpPr>
          <p:spPr bwMode="auto">
            <a:xfrm>
              <a:off x="7119938" y="4533900"/>
              <a:ext cx="10636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controlled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by OS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3724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7002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controlled by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</a:rPr>
                <a:t>app developer</a:t>
              </a:r>
            </a:p>
          </p:txBody>
        </p:sp>
        <p:sp>
          <p:nvSpPr>
            <p:cNvPr id="243725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3726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3727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3728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9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transport</a:t>
              </a:r>
            </a:p>
          </p:txBody>
        </p:sp>
        <p:sp>
          <p:nvSpPr>
            <p:cNvPr id="243730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1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2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3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</a:rPr>
                <a:t>application</a:t>
              </a:r>
            </a:p>
          </p:txBody>
        </p:sp>
        <p:sp>
          <p:nvSpPr>
            <p:cNvPr id="243734" name="Text Box 26"/>
            <p:cNvSpPr txBox="1">
              <a:spLocks noChangeArrowheads="1"/>
            </p:cNvSpPr>
            <p:nvPr/>
          </p:nvSpPr>
          <p:spPr bwMode="auto">
            <a:xfrm>
              <a:off x="1636713" y="51895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physical</a:t>
              </a:r>
            </a:p>
          </p:txBody>
        </p:sp>
        <p:sp>
          <p:nvSpPr>
            <p:cNvPr id="243735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link</a:t>
              </a:r>
            </a:p>
          </p:txBody>
        </p:sp>
        <p:sp>
          <p:nvSpPr>
            <p:cNvPr id="243736" name="Text Box 26"/>
            <p:cNvSpPr txBox="1">
              <a:spLocks noChangeArrowheads="1"/>
            </p:cNvSpPr>
            <p:nvPr/>
          </p:nvSpPr>
          <p:spPr bwMode="auto">
            <a:xfrm>
              <a:off x="1646238" y="46085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network</a:t>
              </a:r>
            </a:p>
          </p:txBody>
        </p:sp>
        <p:sp>
          <p:nvSpPr>
            <p:cNvPr id="243737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3738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243768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9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70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71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3739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3740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3741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2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transport</a:t>
              </a:r>
            </a:p>
          </p:txBody>
        </p:sp>
        <p:sp>
          <p:nvSpPr>
            <p:cNvPr id="243743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4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5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46" name="Text Box 26"/>
            <p:cNvSpPr txBox="1">
              <a:spLocks noChangeArrowheads="1"/>
            </p:cNvSpPr>
            <p:nvPr/>
          </p:nvSpPr>
          <p:spPr bwMode="auto">
            <a:xfrm>
              <a:off x="5343525" y="35036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</a:rPr>
                <a:t>application</a:t>
              </a:r>
            </a:p>
          </p:txBody>
        </p:sp>
        <p:sp>
          <p:nvSpPr>
            <p:cNvPr id="243747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physical</a:t>
              </a:r>
            </a:p>
          </p:txBody>
        </p:sp>
        <p:sp>
          <p:nvSpPr>
            <p:cNvPr id="243748" name="Text Box 26"/>
            <p:cNvSpPr txBox="1">
              <a:spLocks noChangeArrowheads="1"/>
            </p:cNvSpPr>
            <p:nvPr/>
          </p:nvSpPr>
          <p:spPr bwMode="auto">
            <a:xfrm>
              <a:off x="5318125" y="48752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link</a:t>
              </a:r>
            </a:p>
          </p:txBody>
        </p:sp>
        <p:sp>
          <p:nvSpPr>
            <p:cNvPr id="243749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969696"/>
                  </a:solidFill>
                  <a:latin typeface="Tahoma" panose="020B0604030504040204" pitchFamily="34" charset="0"/>
                </a:rPr>
                <a:t>network</a:t>
              </a:r>
            </a:p>
          </p:txBody>
        </p:sp>
        <p:sp>
          <p:nvSpPr>
            <p:cNvPr id="243750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3751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243764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5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6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7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3752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53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54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55" name="Text Box 56"/>
            <p:cNvSpPr txBox="1">
              <a:spLocks noChangeArrowheads="1"/>
            </p:cNvSpPr>
            <p:nvPr/>
          </p:nvSpPr>
          <p:spPr bwMode="auto">
            <a:xfrm>
              <a:off x="3697288" y="3590925"/>
              <a:ext cx="9175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i="1">
                  <a:solidFill>
                    <a:srgbClr val="CC0000"/>
                  </a:solidFill>
                </a:rPr>
                <a:t>socket</a:t>
              </a:r>
            </a:p>
          </p:txBody>
        </p:sp>
        <p:sp>
          <p:nvSpPr>
            <p:cNvPr id="243756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57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3758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243762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3763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43759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243760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3761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243718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0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7" name="Rectangle 7"/>
          <p:cNvSpPr>
            <a:spLocks noGrp="1" noChangeArrowheads="1"/>
          </p:cNvSpPr>
          <p:nvPr>
            <p:ph type="ftr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44738" name="Rectangle 8"/>
          <p:cNvSpPr>
            <a:spLocks noGrp="1" noChangeArrowheads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0AB19C17-87B7-4477-BBD7-336B76EE4DE3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/>
              <a:t>4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44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altLang="en-US" sz="4000" smtClean="0"/>
              <a:t>Socket programming </a:t>
            </a:r>
            <a:endParaRPr lang="en-US" altLang="en-US" smtClean="0"/>
          </a:p>
        </p:txBody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 marL="342900" lvl="1" indent="-342900">
              <a:buSzPct val="65000"/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22228B"/>
                </a:solidFill>
              </a:rPr>
              <a:t>Two socket types for two transport services:</a:t>
            </a:r>
          </a:p>
          <a:p>
            <a:pPr marL="342900" lvl="1" indent="-342900">
              <a:buSzPct val="65000"/>
            </a:pPr>
            <a:r>
              <a:rPr lang="en-US" altLang="en-US" sz="2800" i="1" smtClean="0">
                <a:solidFill>
                  <a:srgbClr val="CC0000"/>
                </a:solidFill>
              </a:rPr>
              <a:t>UDP:</a:t>
            </a:r>
            <a:r>
              <a:rPr lang="en-US" altLang="en-US" sz="2800" smtClean="0">
                <a:solidFill>
                  <a:srgbClr val="000000"/>
                </a:solidFill>
              </a:rPr>
              <a:t> </a:t>
            </a:r>
            <a:r>
              <a:rPr lang="en-US" altLang="en-US" sz="2800" smtClean="0"/>
              <a:t>unreliable datagram</a:t>
            </a:r>
            <a:endParaRPr lang="en-US" altLang="en-US" i="1" smtClean="0">
              <a:solidFill>
                <a:srgbClr val="CC0000"/>
              </a:solidFill>
            </a:endParaRPr>
          </a:p>
          <a:p>
            <a:pPr marL="342900" lvl="1" indent="-342900">
              <a:buSzPct val="65000"/>
            </a:pPr>
            <a:r>
              <a:rPr lang="en-US" altLang="en-US" sz="2800" i="1" smtClean="0">
                <a:solidFill>
                  <a:srgbClr val="CC0000"/>
                </a:solidFill>
              </a:rPr>
              <a:t>TCP:</a:t>
            </a:r>
            <a:r>
              <a:rPr lang="en-US" altLang="en-US" sz="2800" smtClean="0"/>
              <a:t> reliable, byte stream-oriented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pic>
        <p:nvPicPr>
          <p:cNvPr id="244741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285750" y="2981325"/>
            <a:ext cx="802163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  <a:defRPr/>
            </a:pPr>
            <a:r>
              <a:rPr lang="en-US" sz="2800" i="1" kern="0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A</a:t>
            </a:r>
            <a:r>
              <a:rPr lang="en-US" sz="2800" i="1" kern="0" dirty="0" err="1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pplication</a:t>
            </a:r>
            <a:r>
              <a:rPr lang="en-US" sz="2800" i="1" kern="0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 Example: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Client reads a line of characters (data) from its keyboard and sends the data to the server.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The server receives the data and converts characters to uppercase.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The server sends the modified data to the client.</a:t>
            </a:r>
          </a:p>
          <a:p>
            <a:pPr marL="514350" indent="-514350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The client receives the modified data and displays the line on its screen.</a:t>
            </a:r>
          </a:p>
        </p:txBody>
      </p:sp>
    </p:spTree>
    <p:extLst>
      <p:ext uri="{BB962C8B-B14F-4D97-AF65-F5344CB8AC3E}">
        <p14:creationId xmlns:p14="http://schemas.microsoft.com/office/powerpoint/2010/main" val="2550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7" name="Rectangle 7"/>
          <p:cNvSpPr>
            <a:spLocks noGrp="1" noChangeArrowheads="1"/>
          </p:cNvSpPr>
          <p:nvPr>
            <p:ph type="ftr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49858" name="Rectangle 8"/>
          <p:cNvSpPr>
            <a:spLocks noGrp="1" noChangeArrowheads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2087750C-4D78-4750-A65F-4D48B0D850B4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/>
              <a:t>5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49859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683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9860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196850"/>
            <a:ext cx="7772400" cy="903288"/>
          </a:xfrm>
        </p:spPr>
        <p:txBody>
          <a:bodyPr/>
          <a:lstStyle/>
          <a:p>
            <a:r>
              <a:rPr lang="en-US" altLang="en-US" sz="4000" smtClean="0"/>
              <a:t>Socket programming </a:t>
            </a:r>
            <a:r>
              <a:rPr lang="en-US" altLang="en-US" sz="4000" i="1" smtClean="0">
                <a:solidFill>
                  <a:srgbClr val="CC0000"/>
                </a:solidFill>
              </a:rPr>
              <a:t>with TCP</a:t>
            </a:r>
            <a:endParaRPr lang="en-US" altLang="en-US" smtClean="0">
              <a:solidFill>
                <a:srgbClr val="CC0000"/>
              </a:solidFill>
            </a:endParaRPr>
          </a:p>
        </p:txBody>
      </p:sp>
      <p:sp>
        <p:nvSpPr>
          <p:cNvPr id="2498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352550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</a:rPr>
              <a:t>client must contact server</a:t>
            </a:r>
          </a:p>
          <a:p>
            <a:r>
              <a:rPr lang="en-US" altLang="en-US" sz="2200" smtClean="0"/>
              <a:t>server process must first be running</a:t>
            </a:r>
          </a:p>
          <a:p>
            <a:r>
              <a:rPr lang="en-US" altLang="en-US" sz="2200" smtClean="0"/>
              <a:t>server must have created socket (door) that welcomes client</a:t>
            </a:r>
            <a:r>
              <a:rPr lang="ja-JP" altLang="en-US" sz="2200" smtClean="0"/>
              <a:t>’</a:t>
            </a:r>
            <a:r>
              <a:rPr lang="en-US" altLang="ja-JP" sz="2200" smtClean="0"/>
              <a:t>s contact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</a:rPr>
              <a:t>client contacts server by:</a:t>
            </a:r>
          </a:p>
          <a:p>
            <a:r>
              <a:rPr lang="en-US" altLang="en-US" sz="2200" smtClean="0"/>
              <a:t>Creating TCP socket, specifying IP address, port number of server process</a:t>
            </a:r>
          </a:p>
          <a:p>
            <a:r>
              <a:rPr lang="en-US" altLang="en-US" sz="2200" i="1" smtClean="0">
                <a:solidFill>
                  <a:srgbClr val="CC0000"/>
                </a:solidFill>
              </a:rPr>
              <a:t>when client creates socket:</a:t>
            </a:r>
            <a:r>
              <a:rPr lang="en-US" altLang="en-US" sz="2200" smtClean="0"/>
              <a:t> client TCP establishes connection to server TCP</a:t>
            </a:r>
          </a:p>
          <a:p>
            <a:endParaRPr lang="en-US" altLang="en-US" sz="2000" smtClean="0"/>
          </a:p>
        </p:txBody>
      </p:sp>
      <p:sp>
        <p:nvSpPr>
          <p:cNvPr id="2498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90650"/>
            <a:ext cx="3962400" cy="3000375"/>
          </a:xfrm>
        </p:spPr>
        <p:txBody>
          <a:bodyPr/>
          <a:lstStyle/>
          <a:p>
            <a:r>
              <a:rPr lang="en-US" altLang="en-US" sz="2200" smtClean="0"/>
              <a:t>when contacted by client, </a:t>
            </a:r>
            <a:r>
              <a:rPr lang="en-US" altLang="en-US" sz="2200" i="1" smtClean="0">
                <a:solidFill>
                  <a:srgbClr val="CC0000"/>
                </a:solidFill>
              </a:rPr>
              <a:t>server TCP creates new socket</a:t>
            </a:r>
            <a:r>
              <a:rPr lang="en-US" altLang="en-US" sz="2200" smtClean="0"/>
              <a:t> for server process to communicate with that particular client</a:t>
            </a:r>
          </a:p>
          <a:p>
            <a:pPr lvl="1"/>
            <a:r>
              <a:rPr lang="en-US" altLang="en-US" sz="2200" smtClean="0"/>
              <a:t>allows server to talk with multiple clients</a:t>
            </a:r>
          </a:p>
          <a:p>
            <a:pPr lvl="1"/>
            <a:r>
              <a:rPr lang="en-US" altLang="en-US" sz="2200" smtClean="0"/>
              <a:t>source port numbers used to distinguish clients (more in Chap 3)</a:t>
            </a:r>
            <a:endParaRPr lang="en-US" altLang="en-US" sz="2200" i="1" smtClean="0"/>
          </a:p>
        </p:txBody>
      </p:sp>
      <p:sp>
        <p:nvSpPr>
          <p:cNvPr id="249863" name="Text Box 6"/>
          <p:cNvSpPr txBox="1">
            <a:spLocks noChangeArrowheads="1"/>
          </p:cNvSpPr>
          <p:nvPr/>
        </p:nvSpPr>
        <p:spPr bwMode="auto">
          <a:xfrm>
            <a:off x="4733925" y="4964113"/>
            <a:ext cx="4043363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TCP provides reliable, in-order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byte-stream transfer (</a:t>
            </a:r>
            <a:r>
              <a:rPr lang="ja-JP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panose="020B0502020104020203" pitchFamily="34" charset="0"/>
              </a:rPr>
              <a:t>pipe</a:t>
            </a:r>
            <a:r>
              <a:rPr lang="ja-JP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panose="020B0502020104020203" pitchFamily="34" charset="0"/>
              </a:rPr>
              <a:t>)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between client and server</a:t>
            </a:r>
          </a:p>
        </p:txBody>
      </p:sp>
      <p:grpSp>
        <p:nvGrpSpPr>
          <p:cNvPr id="249864" name="Group 8"/>
          <p:cNvGrpSpPr>
            <a:grpSpLocks/>
          </p:cNvGrpSpPr>
          <p:nvPr/>
        </p:nvGrpSpPr>
        <p:grpSpPr bwMode="auto">
          <a:xfrm>
            <a:off x="4605338" y="4521200"/>
            <a:ext cx="2862262" cy="460375"/>
            <a:chOff x="-9" y="3823"/>
            <a:chExt cx="1803" cy="290"/>
          </a:xfrm>
        </p:grpSpPr>
        <p:sp>
          <p:nvSpPr>
            <p:cNvPr id="249865" name="Rectangle 9"/>
            <p:cNvSpPr>
              <a:spLocks noChangeArrowheads="1"/>
            </p:cNvSpPr>
            <p:nvPr/>
          </p:nvSpPr>
          <p:spPr bwMode="auto">
            <a:xfrm>
              <a:off x="96" y="3825"/>
              <a:ext cx="116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Clr>
                  <a:srgbClr val="3333CC"/>
                </a:buClr>
              </a:pPr>
              <a:endParaRPr lang="en-US" altLang="en-US" sz="240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49866" name="Text Box 10"/>
            <p:cNvSpPr txBox="1">
              <a:spLocks noChangeArrowheads="1"/>
            </p:cNvSpPr>
            <p:nvPr/>
          </p:nvSpPr>
          <p:spPr bwMode="auto">
            <a:xfrm>
              <a:off x="-9" y="3823"/>
              <a:ext cx="18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CC0000"/>
                  </a:solidFill>
                  <a:latin typeface="Gill Sans MT" panose="020B0502020104020203" pitchFamily="34" charset="0"/>
                </a:rPr>
                <a:t>application viewpoint: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5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1" name="Rectangle 7"/>
          <p:cNvSpPr>
            <a:spLocks noGrp="1" noChangeArrowheads="1"/>
          </p:cNvSpPr>
          <p:nvPr>
            <p:ph type="ftr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50882" name="Rectangle 8"/>
          <p:cNvSpPr>
            <a:spLocks noGrp="1" noChangeArrowheads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1E44FA64-A064-496A-B367-D4595619BE17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/>
              <a:t>6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50883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88900"/>
            <a:ext cx="7772400" cy="947738"/>
          </a:xfrm>
        </p:spPr>
        <p:txBody>
          <a:bodyPr/>
          <a:lstStyle/>
          <a:p>
            <a:r>
              <a:rPr lang="en-US" altLang="en-US" sz="3600" smtClean="0"/>
              <a:t>Client/server socket interaction: TCP</a:t>
            </a:r>
            <a:endParaRPr lang="en-US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7313" y="3016250"/>
            <a:ext cx="1931987" cy="930275"/>
            <a:chOff x="827" y="2027"/>
            <a:chExt cx="1217" cy="586"/>
          </a:xfrm>
        </p:grpSpPr>
        <p:sp>
          <p:nvSpPr>
            <p:cNvPr id="250921" name="Text Box 4"/>
            <p:cNvSpPr txBox="1">
              <a:spLocks noChangeArrowheads="1"/>
            </p:cNvSpPr>
            <p:nvPr/>
          </p:nvSpPr>
          <p:spPr bwMode="auto">
            <a:xfrm>
              <a:off x="827" y="2027"/>
              <a:ext cx="105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wait for incoming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connection request</a:t>
              </a: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0922" name="Text Box 5"/>
            <p:cNvSpPr txBox="1">
              <a:spLocks noChangeArrowheads="1"/>
            </p:cNvSpPr>
            <p:nvPr/>
          </p:nvSpPr>
          <p:spPr bwMode="auto">
            <a:xfrm>
              <a:off x="828" y="2283"/>
              <a:ext cx="121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connectionSocket =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serverSocket.accept()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38263" y="1776413"/>
            <a:ext cx="2357437" cy="1317625"/>
            <a:chOff x="821" y="1246"/>
            <a:chExt cx="1485" cy="830"/>
          </a:xfrm>
        </p:grpSpPr>
        <p:grpSp>
          <p:nvGrpSpPr>
            <p:cNvPr id="250917" name="Group 7"/>
            <p:cNvGrpSpPr>
              <a:grpSpLocks/>
            </p:cNvGrpSpPr>
            <p:nvPr/>
          </p:nvGrpSpPr>
          <p:grpSpPr bwMode="auto">
            <a:xfrm>
              <a:off x="821" y="1246"/>
              <a:ext cx="1485" cy="586"/>
              <a:chOff x="329" y="1270"/>
              <a:chExt cx="1485" cy="586"/>
            </a:xfrm>
          </p:grpSpPr>
          <p:sp>
            <p:nvSpPr>
              <p:cNvPr id="250919" name="Text Box 8"/>
              <p:cNvSpPr txBox="1">
                <a:spLocks noChangeArrowheads="1"/>
              </p:cNvSpPr>
              <p:nvPr/>
            </p:nvSpPr>
            <p:spPr bwMode="auto">
              <a:xfrm>
                <a:off x="329" y="1270"/>
                <a:ext cx="1213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create socket,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port=</a:t>
                </a:r>
                <a:r>
                  <a:rPr lang="en-US" altLang="en-US" sz="1400" b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</a:t>
                </a:r>
                <a:r>
                  <a:rPr lang="en-US" altLang="en-US" sz="1400">
                    <a:solidFill>
                      <a:srgbClr val="000000"/>
                    </a:solidFill>
                  </a:rPr>
                  <a:t>, for incoming request:</a:t>
                </a: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20" name="Text Box 9"/>
              <p:cNvSpPr txBox="1">
                <a:spLocks noChangeArrowheads="1"/>
              </p:cNvSpPr>
              <p:nvPr/>
            </p:nvSpPr>
            <p:spPr bwMode="auto">
              <a:xfrm>
                <a:off x="333" y="1662"/>
                <a:ext cx="148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en-US" sz="1400">
                    <a:solidFill>
                      <a:srgbClr val="CC0000"/>
                    </a:solidFill>
                  </a:rPr>
                  <a:t>serverSocket = socket()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50918" name="Line 10"/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135563" y="3024188"/>
            <a:ext cx="2357437" cy="728662"/>
            <a:chOff x="3333" y="1204"/>
            <a:chExt cx="1485" cy="459"/>
          </a:xfrm>
        </p:grpSpPr>
        <p:sp>
          <p:nvSpPr>
            <p:cNvPr id="250915" name="Text Box 12"/>
            <p:cNvSpPr txBox="1">
              <a:spLocks noChangeArrowheads="1"/>
            </p:cNvSpPr>
            <p:nvPr/>
          </p:nvSpPr>
          <p:spPr bwMode="auto">
            <a:xfrm>
              <a:off x="3335" y="1204"/>
              <a:ext cx="145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create socket,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connect to </a:t>
              </a:r>
              <a:r>
                <a:rPr lang="en-US" altLang="en-US" sz="1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hostid</a:t>
              </a:r>
              <a:r>
                <a:rPr lang="en-US" altLang="en-US" sz="1400">
                  <a:solidFill>
                    <a:srgbClr val="000000"/>
                  </a:solidFill>
                </a:rPr>
                <a:t>, port=</a:t>
              </a:r>
              <a:r>
                <a:rPr lang="en-US" altLang="en-US" sz="1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x</a:t>
              </a: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0916" name="Text Box 13"/>
            <p:cNvSpPr txBox="1">
              <a:spLocks noChangeArrowheads="1"/>
            </p:cNvSpPr>
            <p:nvPr/>
          </p:nvSpPr>
          <p:spPr bwMode="auto">
            <a:xfrm>
              <a:off x="3333" y="1469"/>
              <a:ext cx="14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clientSocket = socket()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50887" name="Text Box 22"/>
          <p:cNvSpPr txBox="1">
            <a:spLocks noChangeArrowheads="1"/>
          </p:cNvSpPr>
          <p:nvPr/>
        </p:nvSpPr>
        <p:spPr bwMode="auto">
          <a:xfrm>
            <a:off x="725488" y="1139825"/>
            <a:ext cx="353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server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(running</a:t>
            </a: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0"/>
              </a:rPr>
              <a:t> on</a:t>
            </a:r>
            <a:r>
              <a:rPr lang="en-US" altLang="en-US" sz="180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hostid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250888" name="Text Box 23"/>
          <p:cNvSpPr txBox="1">
            <a:spLocks noChangeArrowheads="1"/>
          </p:cNvSpPr>
          <p:nvPr/>
        </p:nvSpPr>
        <p:spPr bwMode="auto">
          <a:xfrm>
            <a:off x="5411788" y="1135063"/>
            <a:ext cx="962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client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978150" y="3808413"/>
            <a:ext cx="4041775" cy="1371600"/>
            <a:chOff x="1848" y="2526"/>
            <a:chExt cx="2546" cy="864"/>
          </a:xfrm>
        </p:grpSpPr>
        <p:sp>
          <p:nvSpPr>
            <p:cNvPr id="250910" name="Line 25"/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50911" name="Group 26"/>
            <p:cNvGrpSpPr>
              <a:grpSpLocks/>
            </p:cNvGrpSpPr>
            <p:nvPr/>
          </p:nvGrpSpPr>
          <p:grpSpPr bwMode="auto">
            <a:xfrm>
              <a:off x="1848" y="2526"/>
              <a:ext cx="2546" cy="516"/>
              <a:chOff x="1848" y="2526"/>
              <a:chExt cx="2546" cy="516"/>
            </a:xfrm>
          </p:grpSpPr>
          <p:sp>
            <p:nvSpPr>
              <p:cNvPr id="250912" name="Text Box 27"/>
              <p:cNvSpPr txBox="1">
                <a:spLocks noChangeArrowheads="1"/>
              </p:cNvSpPr>
              <p:nvPr/>
            </p:nvSpPr>
            <p:spPr bwMode="auto">
              <a:xfrm>
                <a:off x="3335" y="2675"/>
                <a:ext cx="105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send request using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13" name="Line 28"/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0914" name="Line 29"/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347788" y="3903663"/>
            <a:ext cx="4097337" cy="1487487"/>
            <a:chOff x="821" y="2586"/>
            <a:chExt cx="2581" cy="937"/>
          </a:xfrm>
        </p:grpSpPr>
        <p:sp>
          <p:nvSpPr>
            <p:cNvPr id="250905" name="Text Box 31"/>
            <p:cNvSpPr txBox="1">
              <a:spLocks noChangeArrowheads="1"/>
            </p:cNvSpPr>
            <p:nvPr/>
          </p:nvSpPr>
          <p:spPr bwMode="auto">
            <a:xfrm>
              <a:off x="821" y="2789"/>
              <a:ext cx="99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read request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</a:t>
              </a:r>
              <a:r>
                <a:rPr lang="en-US" altLang="en-US" sz="1400">
                  <a:solidFill>
                    <a:srgbClr val="FF0000"/>
                  </a:solidFill>
                </a:rPr>
                <a:t>t</a:t>
              </a: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0906" name="Text Box 32"/>
            <p:cNvSpPr txBox="1">
              <a:spLocks noChangeArrowheads="1"/>
            </p:cNvSpPr>
            <p:nvPr/>
          </p:nvSpPr>
          <p:spPr bwMode="auto">
            <a:xfrm>
              <a:off x="851" y="3197"/>
              <a:ext cx="99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write reply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connectionSocket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0907" name="Line 33"/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0908" name="Line 34"/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0909" name="Line 35"/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250891" name="Picture 4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75882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0892" name="Line 49"/>
          <p:cNvSpPr>
            <a:spLocks noChangeShapeType="1"/>
          </p:cNvSpPr>
          <p:nvPr/>
        </p:nvSpPr>
        <p:spPr bwMode="auto">
          <a:xfrm>
            <a:off x="804863" y="1589088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967038" y="3103563"/>
            <a:ext cx="2200275" cy="587375"/>
            <a:chOff x="3043" y="1189"/>
            <a:chExt cx="1386" cy="370"/>
          </a:xfrm>
        </p:grpSpPr>
        <p:sp>
          <p:nvSpPr>
            <p:cNvPr id="250903" name="Line 37"/>
            <p:cNvSpPr>
              <a:spLocks noChangeShapeType="1"/>
            </p:cNvSpPr>
            <p:nvPr/>
          </p:nvSpPr>
          <p:spPr bwMode="auto">
            <a:xfrm>
              <a:off x="3043" y="1372"/>
              <a:ext cx="138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0904" name="Text Box 38"/>
            <p:cNvSpPr txBox="1">
              <a:spLocks noChangeArrowheads="1"/>
            </p:cNvSpPr>
            <p:nvPr/>
          </p:nvSpPr>
          <p:spPr bwMode="auto">
            <a:xfrm>
              <a:off x="3106" y="1189"/>
              <a:ext cx="120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C0000"/>
                  </a:solidFill>
                </a:rPr>
                <a:t>TCP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C0000"/>
                  </a:solidFill>
                </a:rPr>
                <a:t>connection setup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250894" name="Line 50"/>
          <p:cNvSpPr>
            <a:spLocks noChangeShapeType="1"/>
          </p:cNvSpPr>
          <p:nvPr/>
        </p:nvSpPr>
        <p:spPr bwMode="auto">
          <a:xfrm>
            <a:off x="5545138" y="1600200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1298575" y="4251325"/>
            <a:ext cx="5440363" cy="1951038"/>
            <a:chOff x="832" y="2713"/>
            <a:chExt cx="3427" cy="1229"/>
          </a:xfrm>
        </p:grpSpPr>
        <p:sp>
          <p:nvSpPr>
            <p:cNvPr id="250896" name="Text Box 15"/>
            <p:cNvSpPr txBox="1">
              <a:spLocks noChangeArrowheads="1"/>
            </p:cNvSpPr>
            <p:nvPr/>
          </p:nvSpPr>
          <p:spPr bwMode="auto">
            <a:xfrm>
              <a:off x="867" y="3514"/>
              <a:ext cx="99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close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connectionSocket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0897" name="Line 16"/>
            <p:cNvSpPr>
              <a:spLocks noChangeShapeType="1"/>
            </p:cNvSpPr>
            <p:nvPr/>
          </p:nvSpPr>
          <p:spPr bwMode="auto">
            <a:xfrm>
              <a:off x="1318" y="3437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0898" name="Freeform 17"/>
            <p:cNvSpPr>
              <a:spLocks/>
            </p:cNvSpPr>
            <p:nvPr/>
          </p:nvSpPr>
          <p:spPr bwMode="auto">
            <a:xfrm>
              <a:off x="832" y="2713"/>
              <a:ext cx="492" cy="306"/>
            </a:xfrm>
            <a:custGeom>
              <a:avLst/>
              <a:gdLst>
                <a:gd name="T0" fmla="*/ 492 w 492"/>
                <a:gd name="T1" fmla="*/ 0 h 2112"/>
                <a:gd name="T2" fmla="*/ 492 w 492"/>
                <a:gd name="T3" fmla="*/ 0 h 2112"/>
                <a:gd name="T4" fmla="*/ 0 w 492"/>
                <a:gd name="T5" fmla="*/ 0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50899" name="Group 18"/>
            <p:cNvGrpSpPr>
              <a:grpSpLocks/>
            </p:cNvGrpSpPr>
            <p:nvPr/>
          </p:nvGrpSpPr>
          <p:grpSpPr bwMode="auto">
            <a:xfrm>
              <a:off x="3393" y="3250"/>
              <a:ext cx="866" cy="692"/>
              <a:chOff x="3365" y="3377"/>
              <a:chExt cx="866" cy="692"/>
            </a:xfrm>
          </p:grpSpPr>
          <p:sp>
            <p:nvSpPr>
              <p:cNvPr id="250900" name="Text Box 19"/>
              <p:cNvSpPr txBox="1">
                <a:spLocks noChangeArrowheads="1"/>
              </p:cNvSpPr>
              <p:nvPr/>
            </p:nvSpPr>
            <p:spPr bwMode="auto">
              <a:xfrm>
                <a:off x="3365" y="3377"/>
                <a:ext cx="866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read reply from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01" name="Text Box 20"/>
              <p:cNvSpPr txBox="1">
                <a:spLocks noChangeArrowheads="1"/>
              </p:cNvSpPr>
              <p:nvPr/>
            </p:nvSpPr>
            <p:spPr bwMode="auto">
              <a:xfrm>
                <a:off x="3389" y="3743"/>
                <a:ext cx="719" cy="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close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0902" name="Line 21"/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389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9413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28588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SSL: Secure Sockets Layer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22375"/>
            <a:ext cx="4132263" cy="4648200"/>
          </a:xfrm>
        </p:spPr>
        <p:txBody>
          <a:bodyPr/>
          <a:lstStyle/>
          <a:p>
            <a:pPr marL="225425" indent="-225425"/>
            <a:r>
              <a:rPr lang="en-US" altLang="en-US" sz="2400" smtClean="0">
                <a:ea typeface="ＭＳ Ｐゴシック" panose="020B0600070205080204" pitchFamily="34" charset="-128"/>
              </a:rPr>
              <a:t>widely deployed security protocol</a:t>
            </a:r>
          </a:p>
          <a:p>
            <a:pPr marL="569913" lvl="1" indent="-225425"/>
            <a:r>
              <a:rPr lang="en-US" altLang="en-US" sz="2000" smtClean="0">
                <a:ea typeface="ＭＳ Ｐゴシック" panose="020B0600070205080204" pitchFamily="34" charset="-128"/>
              </a:rPr>
              <a:t>supported by almost all browsers, web servers</a:t>
            </a:r>
          </a:p>
          <a:p>
            <a:pPr marL="569913" lvl="1" indent="-225425"/>
            <a:r>
              <a:rPr lang="en-US" altLang="en-US" sz="2000" smtClean="0">
                <a:ea typeface="ＭＳ Ｐゴシック" panose="020B0600070205080204" pitchFamily="34" charset="-128"/>
              </a:rPr>
              <a:t>https</a:t>
            </a:r>
          </a:p>
          <a:p>
            <a:pPr marL="569913" lvl="1" indent="-225425"/>
            <a:r>
              <a:rPr lang="en-US" altLang="en-US" sz="2000" smtClean="0">
                <a:ea typeface="ＭＳ Ｐゴシック" panose="020B0600070205080204" pitchFamily="34" charset="-128"/>
              </a:rPr>
              <a:t>billions $/year over SSL</a:t>
            </a:r>
          </a:p>
          <a:p>
            <a:pPr marL="225425" indent="-225425"/>
            <a:r>
              <a:rPr lang="en-US" altLang="en-US" sz="2400" smtClean="0">
                <a:ea typeface="ＭＳ Ｐゴシック" panose="020B0600070205080204" pitchFamily="34" charset="-128"/>
              </a:rPr>
              <a:t>mechanisms: [Woo 1994], implementation: Netscape</a:t>
            </a:r>
          </a:p>
          <a:p>
            <a:pPr marL="225425" indent="-225425"/>
            <a:r>
              <a:rPr lang="en-US" altLang="en-US" sz="2400" smtClean="0">
                <a:ea typeface="ＭＳ Ｐゴシック" panose="020B0600070205080204" pitchFamily="34" charset="-128"/>
              </a:rPr>
              <a:t>variation -TLS: transport layer security, RFC 2246</a:t>
            </a:r>
          </a:p>
          <a:p>
            <a:pPr marL="225425" indent="-225425"/>
            <a:r>
              <a:rPr lang="en-US" altLang="en-US" sz="2400" smtClean="0">
                <a:ea typeface="ＭＳ Ｐゴシック" panose="020B0600070205080204" pitchFamily="34" charset="-128"/>
              </a:rPr>
              <a:t>provides</a:t>
            </a:r>
          </a:p>
          <a:p>
            <a:pPr marL="569913" lvl="1" indent="-225425">
              <a:lnSpc>
                <a:spcPts val="2300"/>
              </a:lnSpc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confidentiality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integrity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authentication</a:t>
            </a:r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3750" y="1384300"/>
            <a:ext cx="4143375" cy="5054600"/>
          </a:xfrm>
        </p:spPr>
        <p:txBody>
          <a:bodyPr/>
          <a:lstStyle/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altLang="en-US" sz="2400" smtClean="0">
                <a:ea typeface="ＭＳ Ｐゴシック" panose="020B0600070205080204" pitchFamily="34" charset="-128"/>
              </a:rPr>
              <a:t>original goals: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Web e-commerce transactions 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encryption (especially credit-card numbers)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Web-server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optional client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minimum hassle in doing business with new merchant</a:t>
            </a:r>
          </a:p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altLang="en-US" sz="2400" smtClean="0">
                <a:ea typeface="ＭＳ Ｐゴシック" panose="020B0600070205080204" pitchFamily="34" charset="-128"/>
              </a:rPr>
              <a:t>available to all TCP applications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secure socket interface</a:t>
            </a:r>
          </a:p>
        </p:txBody>
      </p:sp>
    </p:spTree>
    <p:extLst>
      <p:ext uri="{BB962C8B-B14F-4D97-AF65-F5344CB8AC3E}">
        <p14:creationId xmlns:p14="http://schemas.microsoft.com/office/powerpoint/2010/main" val="7253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SSL and TCP/IP</a:t>
            </a:r>
          </a:p>
        </p:txBody>
      </p:sp>
      <p:grpSp>
        <p:nvGrpSpPr>
          <p:cNvPr id="83972" name="Group 3"/>
          <p:cNvGrpSpPr>
            <a:grpSpLocks/>
          </p:cNvGrpSpPr>
          <p:nvPr/>
        </p:nvGrpSpPr>
        <p:grpSpPr bwMode="auto">
          <a:xfrm>
            <a:off x="1443038" y="1603375"/>
            <a:ext cx="2325687" cy="2709863"/>
            <a:chOff x="727" y="1773"/>
            <a:chExt cx="1465" cy="1707"/>
          </a:xfrm>
        </p:grpSpPr>
        <p:sp>
          <p:nvSpPr>
            <p:cNvPr id="83985" name="Rectangle 4"/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86" name="Text Box 5"/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</a:p>
          </p:txBody>
        </p:sp>
        <p:sp>
          <p:nvSpPr>
            <p:cNvPr id="83987" name="Rectangle 6"/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88" name="Text Box 7"/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TCP</a:t>
              </a:r>
            </a:p>
          </p:txBody>
        </p:sp>
        <p:sp>
          <p:nvSpPr>
            <p:cNvPr id="83989" name="Rectangle 8"/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90" name="Text Box 9"/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IP</a:t>
              </a:r>
            </a:p>
          </p:txBody>
        </p:sp>
        <p:sp>
          <p:nvSpPr>
            <p:cNvPr id="83991" name="Text Box 10"/>
            <p:cNvSpPr txBox="1">
              <a:spLocks noChangeArrowheads="1"/>
            </p:cNvSpPr>
            <p:nvPr/>
          </p:nvSpPr>
          <p:spPr bwMode="auto">
            <a:xfrm>
              <a:off x="727" y="3228"/>
              <a:ext cx="14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normal application</a:t>
              </a:r>
            </a:p>
          </p:txBody>
        </p:sp>
      </p:grpSp>
      <p:grpSp>
        <p:nvGrpSpPr>
          <p:cNvPr id="83973" name="Group 11"/>
          <p:cNvGrpSpPr>
            <a:grpSpLocks/>
          </p:cNvGrpSpPr>
          <p:nvPr/>
        </p:nvGrpSpPr>
        <p:grpSpPr bwMode="auto">
          <a:xfrm>
            <a:off x="4822825" y="1603375"/>
            <a:ext cx="2628900" cy="2709863"/>
            <a:chOff x="2524" y="1773"/>
            <a:chExt cx="1653" cy="1707"/>
          </a:xfrm>
        </p:grpSpPr>
        <p:sp>
          <p:nvSpPr>
            <p:cNvPr id="83976" name="Rectangle 12"/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77" name="Text Box 13"/>
            <p:cNvSpPr txBox="1">
              <a:spLocks noChangeArrowheads="1"/>
            </p:cNvSpPr>
            <p:nvPr/>
          </p:nvSpPr>
          <p:spPr bwMode="auto">
            <a:xfrm>
              <a:off x="2817" y="1875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</a:p>
          </p:txBody>
        </p:sp>
        <p:sp>
          <p:nvSpPr>
            <p:cNvPr id="83978" name="Rectangle 14"/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79" name="Rectangle 15"/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80" name="Rectangle 16"/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981" name="Text Box 17"/>
            <p:cNvSpPr txBox="1">
              <a:spLocks noChangeArrowheads="1"/>
            </p:cNvSpPr>
            <p:nvPr/>
          </p:nvSpPr>
          <p:spPr bwMode="auto">
            <a:xfrm>
              <a:off x="3049" y="2218"/>
              <a:ext cx="4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SSL</a:t>
              </a:r>
            </a:p>
          </p:txBody>
        </p:sp>
        <p:sp>
          <p:nvSpPr>
            <p:cNvPr id="83982" name="Text Box 18"/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TCP</a:t>
              </a:r>
            </a:p>
          </p:txBody>
        </p:sp>
        <p:sp>
          <p:nvSpPr>
            <p:cNvPr id="83983" name="Text Box 19"/>
            <p:cNvSpPr txBox="1">
              <a:spLocks noChangeArrowheads="1"/>
            </p:cNvSpPr>
            <p:nvPr/>
          </p:nvSpPr>
          <p:spPr bwMode="auto">
            <a:xfrm>
              <a:off x="3158" y="2870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IP</a:t>
              </a:r>
            </a:p>
          </p:txBody>
        </p:sp>
        <p:sp>
          <p:nvSpPr>
            <p:cNvPr id="83984" name="Text Box 20"/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0000"/>
                <a:buFont typeface="Wingdings" panose="05000000000000000000" pitchFamily="2" charset="2"/>
                <a:buChar char="v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application  with SSL</a:t>
              </a:r>
            </a:p>
          </p:txBody>
        </p:sp>
      </p:grpSp>
      <p:sp>
        <p:nvSpPr>
          <p:cNvPr id="83974" name="Text Box 21"/>
          <p:cNvSpPr txBox="1">
            <a:spLocks noChangeArrowheads="1"/>
          </p:cNvSpPr>
          <p:nvPr/>
        </p:nvSpPr>
        <p:spPr bwMode="auto">
          <a:xfrm>
            <a:off x="679450" y="4724400"/>
            <a:ext cx="770096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74000"/>
            </a:pPr>
            <a:r>
              <a:rPr lang="en-US" altLang="en-US"/>
              <a:t> SSL provides application programming interface (API) to applications</a:t>
            </a:r>
          </a:p>
          <a:p>
            <a:pPr>
              <a:spcBef>
                <a:spcPct val="0"/>
              </a:spcBef>
              <a:buSzPct val="74000"/>
            </a:pPr>
            <a:r>
              <a:rPr lang="en-US" altLang="en-US"/>
              <a:t> C and Java SSL libraries/classes readily available</a:t>
            </a:r>
          </a:p>
        </p:txBody>
      </p:sp>
      <p:pic>
        <p:nvPicPr>
          <p:cNvPr id="83975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03187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2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0318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Arial" panose="020B0604020202020204" pitchFamily="34" charset="0"/>
              </a:rPr>
              <a:t>Network Security</a:t>
            </a: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Toy SSL: a simple secure channel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handshake:</a:t>
            </a: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Alice and Bob use their certificates, private keys to authenticate each other and exchange shared secret</a:t>
            </a:r>
          </a:p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key derivation</a:t>
            </a:r>
            <a:r>
              <a:rPr lang="en-US" altLang="en-US" i="1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en-US" altLang="en-US" smtClean="0">
                <a:ea typeface="ＭＳ Ｐゴシック" panose="020B0600070205080204" pitchFamily="34" charset="-128"/>
              </a:rPr>
              <a:t> Alice and Bob use shared secret to derive set of keys</a:t>
            </a:r>
          </a:p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data transfer:</a:t>
            </a:r>
            <a:r>
              <a:rPr lang="en-US" altLang="en-US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data to be transferred is broken up into series of records</a:t>
            </a:r>
          </a:p>
          <a:p>
            <a:r>
              <a:rPr lang="en-US" altLang="en-US" i="1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connection closure</a:t>
            </a:r>
            <a:r>
              <a:rPr lang="en-US" altLang="en-US" i="1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en-US" altLang="en-US" smtClean="0">
                <a:ea typeface="ＭＳ Ｐゴシック" panose="020B0600070205080204" pitchFamily="34" charset="-128"/>
              </a:rPr>
              <a:t> special messages to securely close connection</a:t>
            </a:r>
          </a:p>
        </p:txBody>
      </p:sp>
    </p:spTree>
    <p:extLst>
      <p:ext uri="{BB962C8B-B14F-4D97-AF65-F5344CB8AC3E}">
        <p14:creationId xmlns:p14="http://schemas.microsoft.com/office/powerpoint/2010/main" val="35708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8439</TotalTime>
  <Words>1724</Words>
  <Application>Microsoft Office PowerPoint</Application>
  <PresentationFormat>On-screen Show (4:3)</PresentationFormat>
  <Paragraphs>321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PowerPoint Presentation</vt:lpstr>
      <vt:lpstr>What is network security?</vt:lpstr>
      <vt:lpstr>Socket programming </vt:lpstr>
      <vt:lpstr>Socket programming </vt:lpstr>
      <vt:lpstr>Socket programming with TCP</vt:lpstr>
      <vt:lpstr>Client/server socket interaction: TCP</vt:lpstr>
      <vt:lpstr>SSL: Secure Sockets Layer</vt:lpstr>
      <vt:lpstr>SSL and TCP/IP</vt:lpstr>
      <vt:lpstr>Toy SSL: a simple secure channel</vt:lpstr>
      <vt:lpstr>Toy: a simple handshake</vt:lpstr>
      <vt:lpstr>Toy: key derivation</vt:lpstr>
      <vt:lpstr>Toy: data records</vt:lpstr>
      <vt:lpstr>Toy: sequence numbers</vt:lpstr>
      <vt:lpstr>Toy: control information</vt:lpstr>
      <vt:lpstr>Toy SSL: summary</vt:lpstr>
      <vt:lpstr>Toy SSL isn’t complete</vt:lpstr>
      <vt:lpstr>SSL cipher suite</vt:lpstr>
      <vt:lpstr>Real SSL: handshake (1)</vt:lpstr>
      <vt:lpstr>Real SSL: handshake (2)</vt:lpstr>
      <vt:lpstr>Real SSL: handshaking (3)</vt:lpstr>
      <vt:lpstr>Real SSL: handshaking (4)</vt:lpstr>
      <vt:lpstr>SSL record protocol</vt:lpstr>
      <vt:lpstr>SSL record format</vt:lpstr>
      <vt:lpstr>Real SSL connection</vt:lpstr>
      <vt:lpstr>Key derivation</vt:lpstr>
    </vt:vector>
  </TitlesOfParts>
  <Company>Polytechnic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I: Introduction</dc:title>
  <dc:creator>Keith W. Ross</dc:creator>
  <cp:lastModifiedBy>Michael Claudius</cp:lastModifiedBy>
  <cp:revision>338</cp:revision>
  <cp:lastPrinted>2011-11-30T14:38:01Z</cp:lastPrinted>
  <dcterms:created xsi:type="dcterms:W3CDTF">1999-10-08T19:08:27Z</dcterms:created>
  <dcterms:modified xsi:type="dcterms:W3CDTF">2024-09-09T11:32:45Z</dcterms:modified>
</cp:coreProperties>
</file>